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notesMasterIdLst>
    <p:notesMasterId r:id="rId9"/>
  </p:notesMasterIdLst>
  <p:sldIdLst>
    <p:sldId id="256" r:id="rId2"/>
    <p:sldId id="257" r:id="rId3"/>
    <p:sldId id="259" r:id="rId4"/>
    <p:sldId id="260" r:id="rId5"/>
    <p:sldId id="258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42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6DA1BD-82C5-4CB2-B4C6-F5999F59DB7C}" type="datetimeFigureOut">
              <a:rPr lang="ru-RU" smtClean="0"/>
              <a:t>10.10.2013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FE7755-9A5B-4568-BFE2-11E763E5470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7572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FE7755-9A5B-4568-BFE2-11E763E54709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16680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0ECA1-23D3-48A5-A3C8-CCC4CA07507E}" type="datetimeFigureOut">
              <a:rPr lang="ru-RU" smtClean="0"/>
              <a:t>10.10.2013</a:t>
            </a:fld>
            <a:endParaRPr lang="ru-RU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97A338-12C4-4DA7-A73D-A7E7FDA6070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0ECA1-23D3-48A5-A3C8-CCC4CA07507E}" type="datetimeFigureOut">
              <a:rPr lang="ru-RU" smtClean="0"/>
              <a:t>10.10.2013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7A338-12C4-4DA7-A73D-A7E7FDA60702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0ECA1-23D3-48A5-A3C8-CCC4CA07507E}" type="datetimeFigureOut">
              <a:rPr lang="ru-RU" smtClean="0"/>
              <a:t>10.10.2013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7A338-12C4-4DA7-A73D-A7E7FDA6070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0ECA1-23D3-48A5-A3C8-CCC4CA07507E}" type="datetimeFigureOut">
              <a:rPr lang="ru-RU" smtClean="0"/>
              <a:t>10.10.2013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7A338-12C4-4DA7-A73D-A7E7FDA6070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0ECA1-23D3-48A5-A3C8-CCC4CA07507E}" type="datetimeFigureOut">
              <a:rPr lang="ru-RU" smtClean="0"/>
              <a:t>10.10.2013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7A338-12C4-4DA7-A73D-A7E7FDA6070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0ECA1-23D3-48A5-A3C8-CCC4CA07507E}" type="datetimeFigureOut">
              <a:rPr lang="ru-RU" smtClean="0"/>
              <a:t>10.10.2013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7A338-12C4-4DA7-A73D-A7E7FDA60702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0ECA1-23D3-48A5-A3C8-CCC4CA07507E}" type="datetimeFigureOut">
              <a:rPr lang="ru-RU" smtClean="0"/>
              <a:t>10.10.2013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7A338-12C4-4DA7-A73D-A7E7FDA60702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0ECA1-23D3-48A5-A3C8-CCC4CA07507E}" type="datetimeFigureOut">
              <a:rPr lang="ru-RU" smtClean="0"/>
              <a:t>10.10.2013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7A338-12C4-4DA7-A73D-A7E7FDA60702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0ECA1-23D3-48A5-A3C8-CCC4CA07507E}" type="datetimeFigureOut">
              <a:rPr lang="ru-RU" smtClean="0"/>
              <a:t>10.10.2013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7A338-12C4-4DA7-A73D-A7E7FDA60702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0ECA1-23D3-48A5-A3C8-CCC4CA07507E}" type="datetimeFigureOut">
              <a:rPr lang="ru-RU" smtClean="0"/>
              <a:t>10.10.2013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7A338-12C4-4DA7-A73D-A7E7FDA60702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0ECA1-23D3-48A5-A3C8-CCC4CA07507E}" type="datetimeFigureOut">
              <a:rPr lang="ru-RU" smtClean="0"/>
              <a:t>10.10.2013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7A338-12C4-4DA7-A73D-A7E7FDA60702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2B50ECA1-23D3-48A5-A3C8-CCC4CA07507E}" type="datetimeFigureOut">
              <a:rPr lang="ru-RU" smtClean="0"/>
              <a:t>10.10.2013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6D97A338-12C4-4DA7-A73D-A7E7FDA6070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Больной Ибрагимов Ш. </a:t>
            </a:r>
            <a:br>
              <a:rPr lang="ru-RU" dirty="0" smtClean="0"/>
            </a:br>
            <a:r>
              <a:rPr lang="ru-RU" dirty="0" smtClean="0"/>
              <a:t>74года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1455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Основные клинические синдромы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1.Одышка при физической нагрузке.</a:t>
            </a:r>
          </a:p>
          <a:p>
            <a:r>
              <a:rPr lang="ru-RU" dirty="0" smtClean="0"/>
              <a:t>2.Акроцианоз губ, кончика носа, ногтевых фаланг  рук и ног, пальцы кисти и стоп холодные на ощупь, вены голеней расширены.</a:t>
            </a:r>
          </a:p>
          <a:p>
            <a:r>
              <a:rPr lang="ru-RU" dirty="0" smtClean="0"/>
              <a:t>3.Легкие отеки на голенях (уменьшились после приема мочегонных).</a:t>
            </a:r>
          </a:p>
          <a:p>
            <a:r>
              <a:rPr lang="ru-RU" dirty="0" smtClean="0"/>
              <a:t>4.Кардиомегалия (перкуторно расширение сердца преимущественно влево).</a:t>
            </a:r>
          </a:p>
          <a:p>
            <a:r>
              <a:rPr lang="ru-RU" dirty="0" smtClean="0"/>
              <a:t>5.Нарушения ритма сердца (фибрилляция предсердия).</a:t>
            </a:r>
          </a:p>
          <a:p>
            <a:r>
              <a:rPr lang="ru-RU" dirty="0" smtClean="0"/>
              <a:t>6.Подъемы артериального давления (эпизодически).</a:t>
            </a:r>
          </a:p>
          <a:p>
            <a:r>
              <a:rPr lang="ru-RU" dirty="0" smtClean="0"/>
              <a:t>7.Гидроторакс (справа больше).</a:t>
            </a:r>
          </a:p>
          <a:p>
            <a:r>
              <a:rPr lang="ru-RU" dirty="0" smtClean="0"/>
              <a:t>8.Гепатомегалия. </a:t>
            </a:r>
          </a:p>
          <a:p>
            <a:r>
              <a:rPr lang="ru-RU" dirty="0" smtClean="0"/>
              <a:t>9.Бледность кожи и слизистых оболочек.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5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Результаты лабораторных методов исследований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Анализ крови</a:t>
            </a:r>
            <a:r>
              <a:rPr lang="en-US" dirty="0" smtClean="0">
                <a:solidFill>
                  <a:srgbClr val="C00000"/>
                </a:solidFill>
              </a:rPr>
              <a:t>:</a:t>
            </a:r>
          </a:p>
          <a:p>
            <a:pPr marL="0" indent="0">
              <a:buNone/>
            </a:pPr>
            <a:r>
              <a:rPr lang="ru-RU" dirty="0" smtClean="0"/>
              <a:t>Н</a:t>
            </a:r>
            <a:r>
              <a:rPr lang="en-US" dirty="0" smtClean="0"/>
              <a:t>b</a:t>
            </a:r>
            <a:r>
              <a:rPr lang="ru-RU" dirty="0" smtClean="0"/>
              <a:t> – 106 г</a:t>
            </a:r>
            <a:r>
              <a:rPr lang="en-US" dirty="0" smtClean="0"/>
              <a:t>/</a:t>
            </a:r>
            <a:r>
              <a:rPr lang="ru-RU" dirty="0" smtClean="0"/>
              <a:t>л</a:t>
            </a:r>
          </a:p>
          <a:p>
            <a:pPr marL="0" indent="0">
              <a:buNone/>
            </a:pPr>
            <a:r>
              <a:rPr lang="ru-RU" dirty="0" smtClean="0"/>
              <a:t>Эритроциты – 4,89</a:t>
            </a:r>
            <a:r>
              <a:rPr lang="ru-RU" dirty="0" smtClean="0">
                <a:solidFill>
                  <a:schemeClr val="tx1"/>
                </a:solidFill>
              </a:rPr>
              <a:t>х10</a:t>
            </a:r>
            <a:r>
              <a:rPr lang="ru-RU" b="1" baseline="30000" dirty="0" smtClean="0">
                <a:solidFill>
                  <a:schemeClr val="tx1"/>
                </a:solidFill>
              </a:rPr>
              <a:t>12</a:t>
            </a:r>
            <a:r>
              <a:rPr lang="en-US" dirty="0" smtClean="0"/>
              <a:t>/</a:t>
            </a:r>
            <a:r>
              <a:rPr lang="ru-RU" dirty="0" smtClean="0">
                <a:solidFill>
                  <a:schemeClr val="tx1"/>
                </a:solidFill>
              </a:rPr>
              <a:t>л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Лейкоциты – 6,0</a:t>
            </a:r>
            <a:r>
              <a:rPr lang="ru-RU" dirty="0" smtClean="0">
                <a:solidFill>
                  <a:schemeClr val="tx1"/>
                </a:solidFill>
              </a:rPr>
              <a:t>х10</a:t>
            </a:r>
            <a:r>
              <a:rPr lang="en-US" b="1" baseline="30000" dirty="0"/>
              <a:t>9</a:t>
            </a:r>
            <a:r>
              <a:rPr lang="en-US" b="1" baseline="30000" dirty="0" smtClean="0"/>
              <a:t> </a:t>
            </a:r>
            <a:r>
              <a:rPr lang="en-US" dirty="0" smtClean="0"/>
              <a:t>/</a:t>
            </a:r>
            <a:r>
              <a:rPr lang="ru-RU" dirty="0" smtClean="0">
                <a:solidFill>
                  <a:schemeClr val="tx1"/>
                </a:solidFill>
              </a:rPr>
              <a:t>л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С – 67%</a:t>
            </a:r>
          </a:p>
          <a:p>
            <a:pPr marL="0" indent="0">
              <a:buNone/>
            </a:pPr>
            <a:r>
              <a:rPr lang="ru-RU" dirty="0" smtClean="0"/>
              <a:t>Л – 24%</a:t>
            </a:r>
          </a:p>
          <a:p>
            <a:pPr marL="0" indent="0">
              <a:buNone/>
            </a:pPr>
            <a:r>
              <a:rPr lang="ru-RU" dirty="0" smtClean="0"/>
              <a:t>М – 9%</a:t>
            </a:r>
          </a:p>
          <a:p>
            <a:pPr marL="0" indent="0">
              <a:buNone/>
            </a:pPr>
            <a:r>
              <a:rPr lang="ru-RU" dirty="0" smtClean="0"/>
              <a:t>СОЭ – 18 мм</a:t>
            </a:r>
            <a:r>
              <a:rPr lang="en-US" dirty="0"/>
              <a:t>/</a:t>
            </a:r>
            <a:r>
              <a:rPr lang="ru-RU" dirty="0" smtClean="0"/>
              <a:t>ч</a:t>
            </a:r>
          </a:p>
          <a:p>
            <a:pPr marL="0" indent="0">
              <a:buNone/>
            </a:pPr>
            <a:r>
              <a:rPr lang="ru-RU" dirty="0" smtClean="0"/>
              <a:t>НТС – 42 % 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Анализ  мочи</a:t>
            </a:r>
            <a:r>
              <a:rPr lang="en-US" dirty="0" smtClean="0">
                <a:solidFill>
                  <a:srgbClr val="C00000"/>
                </a:solidFill>
              </a:rPr>
              <a:t>:</a:t>
            </a:r>
            <a:endParaRPr lang="ru-RU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dirty="0" smtClean="0"/>
              <a:t>Удел вес –</a:t>
            </a:r>
          </a:p>
          <a:p>
            <a:pPr marL="0" indent="0">
              <a:buNone/>
            </a:pPr>
            <a:r>
              <a:rPr lang="ru-RU" dirty="0" smtClean="0"/>
              <a:t>Белок – 0,09</a:t>
            </a:r>
            <a:r>
              <a:rPr lang="en-US" dirty="0" smtClean="0"/>
              <a:t> </a:t>
            </a:r>
            <a:r>
              <a:rPr lang="ru-RU" dirty="0" smtClean="0"/>
              <a:t>г</a:t>
            </a:r>
            <a:r>
              <a:rPr lang="en-US" dirty="0" smtClean="0"/>
              <a:t>/</a:t>
            </a:r>
            <a:r>
              <a:rPr lang="ru-RU" dirty="0" smtClean="0"/>
              <a:t>л</a:t>
            </a:r>
          </a:p>
          <a:p>
            <a:pPr marL="0" indent="0">
              <a:buNone/>
            </a:pPr>
            <a:r>
              <a:rPr lang="ru-RU" dirty="0" smtClean="0"/>
              <a:t>Лейкоциты – 3-4-5 в поле зрения </a:t>
            </a:r>
          </a:p>
          <a:p>
            <a:pPr marL="0" indent="0">
              <a:buNone/>
            </a:pPr>
            <a:r>
              <a:rPr lang="ru-RU" dirty="0" smtClean="0"/>
              <a:t>Клетки </a:t>
            </a:r>
            <a:r>
              <a:rPr lang="ru-RU" dirty="0" err="1" smtClean="0"/>
              <a:t>эпит</a:t>
            </a:r>
            <a:r>
              <a:rPr lang="ru-RU" dirty="0" smtClean="0"/>
              <a:t>. – 5-7 в поле зрени</a:t>
            </a:r>
            <a:r>
              <a:rPr lang="ru-RU" dirty="0"/>
              <a:t>я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Соли – оксалаты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4745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Результаты лабораторных методов исследований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4355976" y="1600200"/>
            <a:ext cx="4330824" cy="4525963"/>
          </a:xfrm>
        </p:spPr>
        <p:txBody>
          <a:bodyPr>
            <a:normAutofit/>
          </a:bodyPr>
          <a:lstStyle/>
          <a:p>
            <a:r>
              <a:rPr lang="ru-RU" dirty="0" smtClean="0"/>
              <a:t>Глюкоза крови – 4,8 </a:t>
            </a:r>
            <a:r>
              <a:rPr lang="ru-RU" dirty="0" err="1" smtClean="0"/>
              <a:t>ммоль</a:t>
            </a:r>
            <a:r>
              <a:rPr lang="en-US" dirty="0" smtClean="0"/>
              <a:t>/</a:t>
            </a:r>
            <a:r>
              <a:rPr lang="ru-RU" dirty="0" smtClean="0"/>
              <a:t>л</a:t>
            </a:r>
          </a:p>
          <a:p>
            <a:r>
              <a:rPr lang="ru-RU" dirty="0" err="1" smtClean="0"/>
              <a:t>Сиаловая</a:t>
            </a:r>
            <a:r>
              <a:rPr lang="ru-RU" dirty="0" smtClean="0"/>
              <a:t> проба – 167ед</a:t>
            </a:r>
          </a:p>
          <a:p>
            <a:r>
              <a:rPr lang="ru-RU" dirty="0" smtClean="0"/>
              <a:t>АЧТВ – 32 сек</a:t>
            </a:r>
          </a:p>
          <a:p>
            <a:r>
              <a:rPr lang="ru-RU" dirty="0" smtClean="0"/>
              <a:t>МНО – 1,0</a:t>
            </a:r>
          </a:p>
          <a:p>
            <a:r>
              <a:rPr lang="ru-RU" dirty="0" smtClean="0"/>
              <a:t>Фибриноген – 3,9 г</a:t>
            </a:r>
            <a:r>
              <a:rPr lang="en-US" dirty="0" smtClean="0"/>
              <a:t>/</a:t>
            </a:r>
            <a:r>
              <a:rPr lang="ru-RU" dirty="0" smtClean="0"/>
              <a:t>л</a:t>
            </a:r>
          </a:p>
          <a:p>
            <a:r>
              <a:rPr lang="ru-RU" dirty="0" smtClean="0"/>
              <a:t>Тромб. </a:t>
            </a:r>
            <a:r>
              <a:rPr lang="ru-RU" dirty="0" smtClean="0"/>
              <a:t>время – </a:t>
            </a:r>
            <a:r>
              <a:rPr lang="ru-RU" dirty="0" smtClean="0"/>
              <a:t>19–15 </a:t>
            </a:r>
            <a:r>
              <a:rPr lang="ru-RU" dirty="0" smtClean="0"/>
              <a:t>сек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Плевральная жидкость</a:t>
            </a:r>
            <a:r>
              <a:rPr lang="en-US" dirty="0" smtClean="0">
                <a:solidFill>
                  <a:srgbClr val="FF0000"/>
                </a:solidFill>
              </a:rPr>
              <a:t>: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ru-RU" dirty="0" smtClean="0"/>
              <a:t>уд. вес – 1010, </a:t>
            </a:r>
          </a:p>
          <a:p>
            <a:pPr marL="0" indent="0">
              <a:buNone/>
            </a:pPr>
            <a:r>
              <a:rPr lang="ru-RU" dirty="0" smtClean="0"/>
              <a:t>белок – 12,9 г</a:t>
            </a:r>
            <a:r>
              <a:rPr lang="en-US" dirty="0" smtClean="0"/>
              <a:t>/</a:t>
            </a:r>
            <a:r>
              <a:rPr lang="ru-RU" dirty="0" smtClean="0"/>
              <a:t>л</a:t>
            </a:r>
          </a:p>
          <a:p>
            <a:pPr marL="0" indent="0">
              <a:buNone/>
            </a:pPr>
            <a:r>
              <a:rPr lang="ru-RU" dirty="0" smtClean="0"/>
              <a:t>Проба </a:t>
            </a:r>
            <a:r>
              <a:rPr lang="ru-RU" dirty="0" err="1" smtClean="0"/>
              <a:t>Ривальта</a:t>
            </a:r>
            <a:r>
              <a:rPr lang="ru-RU" dirty="0" smtClean="0"/>
              <a:t> –</a:t>
            </a:r>
            <a:r>
              <a:rPr lang="ru-RU" dirty="0" err="1" smtClean="0"/>
              <a:t>отриц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Клетки мезотелия </a:t>
            </a:r>
            <a:r>
              <a:rPr lang="ru-RU" dirty="0" smtClean="0"/>
              <a:t>измен., </a:t>
            </a:r>
            <a:r>
              <a:rPr lang="ru-RU" dirty="0" smtClean="0"/>
              <a:t>лимфоциты. Опухолевые клетки и ВК не обнаружены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4269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400" dirty="0" smtClean="0"/>
              <a:t>Результаты инструментальных методов исследования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1.Рентгенография органов грудной клетки</a:t>
            </a:r>
            <a:r>
              <a:rPr lang="en-US" dirty="0" smtClean="0"/>
              <a:t>: </a:t>
            </a:r>
            <a:r>
              <a:rPr lang="ru-RU" dirty="0" smtClean="0"/>
              <a:t>легочные поля без очаговых теней, справа с 4 ребра книзу интенсивное гомогенное затемнение, синус и купол диафрагмы не </a:t>
            </a:r>
            <a:r>
              <a:rPr lang="ru-RU" dirty="0" smtClean="0"/>
              <a:t>определяются выпот</a:t>
            </a:r>
            <a:r>
              <a:rPr lang="en-US" dirty="0" smtClean="0"/>
              <a:t>?</a:t>
            </a:r>
            <a:r>
              <a:rPr lang="ru-RU" dirty="0" smtClean="0"/>
              <a:t> </a:t>
            </a:r>
            <a:r>
              <a:rPr lang="ru-RU" dirty="0" smtClean="0"/>
              <a:t>Плевропневмония.</a:t>
            </a:r>
          </a:p>
          <a:p>
            <a:r>
              <a:rPr lang="ru-RU" dirty="0" smtClean="0"/>
              <a:t>2.ЭКГ</a:t>
            </a:r>
            <a:r>
              <a:rPr lang="en-US" dirty="0" smtClean="0"/>
              <a:t>:</a:t>
            </a:r>
            <a:r>
              <a:rPr lang="ru-RU" dirty="0" smtClean="0"/>
              <a:t> мерцание (трепетание) </a:t>
            </a:r>
            <a:r>
              <a:rPr lang="ru-RU" dirty="0" smtClean="0"/>
              <a:t>предсердий, </a:t>
            </a:r>
            <a:r>
              <a:rPr lang="ru-RU" dirty="0" smtClean="0"/>
              <a:t>тахисистолическая форма, гипертрофия левого желудочка.</a:t>
            </a:r>
          </a:p>
          <a:p>
            <a:r>
              <a:rPr lang="ru-RU" dirty="0" smtClean="0"/>
              <a:t>3.ЭхоКГ</a:t>
            </a:r>
            <a:r>
              <a:rPr lang="en-US" dirty="0" smtClean="0"/>
              <a:t>: </a:t>
            </a:r>
            <a:r>
              <a:rPr lang="ru-RU" dirty="0" smtClean="0"/>
              <a:t>атеросклероз аорты, кальциноз </a:t>
            </a:r>
            <a:r>
              <a:rPr lang="ru-RU" smtClean="0"/>
              <a:t>створок </a:t>
            </a:r>
            <a:r>
              <a:rPr lang="ru-RU" smtClean="0"/>
              <a:t>аортального </a:t>
            </a:r>
            <a:r>
              <a:rPr lang="ru-RU" smtClean="0"/>
              <a:t>и </a:t>
            </a:r>
            <a:r>
              <a:rPr lang="ru-RU" smtClean="0"/>
              <a:t>митрального </a:t>
            </a:r>
            <a:r>
              <a:rPr lang="ru-RU" dirty="0" smtClean="0"/>
              <a:t>клапанов, расширение  всех полостей сердца, глобальная сократимость миокарда значительно снижена – 23% (29% и более), ФВ – 48% (60% и более). Легочная гипертензия есть. </a:t>
            </a:r>
          </a:p>
        </p:txBody>
      </p:sp>
    </p:spTree>
    <p:extLst>
      <p:ext uri="{BB962C8B-B14F-4D97-AF65-F5344CB8AC3E}">
        <p14:creationId xmlns:p14="http://schemas.microsoft.com/office/powerpoint/2010/main" val="3104435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Клинический диагноз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Алкогольная болезнь с преимущественным поражением сердца по типу </a:t>
            </a:r>
            <a:r>
              <a:rPr lang="ru-RU" dirty="0" err="1" smtClean="0"/>
              <a:t>дилатационной</a:t>
            </a:r>
            <a:r>
              <a:rPr lang="ru-RU" dirty="0" smtClean="0"/>
              <a:t> </a:t>
            </a:r>
            <a:r>
              <a:rPr lang="ru-RU" dirty="0" err="1" smtClean="0"/>
              <a:t>кардиомиопатии</a:t>
            </a:r>
            <a:r>
              <a:rPr lang="ru-RU" dirty="0" smtClean="0"/>
              <a:t>, ассоциированная с ИБС (атеросклеротическое поражение аорты и клапанного аппарата), фибрилляция предсердий (не </a:t>
            </a:r>
            <a:r>
              <a:rPr lang="ru-RU" dirty="0" err="1" smtClean="0"/>
              <a:t>тахиформа</a:t>
            </a:r>
            <a:r>
              <a:rPr lang="ru-RU" dirty="0" smtClean="0"/>
              <a:t>), хроническая сердечная недостаточность 3 ФК (2 В ст.), гидроторакс, ГБ 2 ст. Легочная артериальная гипертензия(</a:t>
            </a:r>
            <a:r>
              <a:rPr lang="en-US" dirty="0" smtClean="0"/>
              <a:t>?</a:t>
            </a:r>
            <a:r>
              <a:rPr lang="ru-RU" dirty="0" smtClean="0"/>
              <a:t>). </a:t>
            </a:r>
            <a:r>
              <a:rPr lang="ru-RU" dirty="0" err="1" smtClean="0"/>
              <a:t>Дисциркуляторная</a:t>
            </a:r>
            <a:r>
              <a:rPr lang="ru-RU" dirty="0" smtClean="0"/>
              <a:t> энцефалопатия (атеросклероз церебральных сосудов, АГ). Алкогольный </a:t>
            </a:r>
            <a:r>
              <a:rPr lang="ru-RU" dirty="0" err="1" smtClean="0"/>
              <a:t>стеатоз</a:t>
            </a:r>
            <a:r>
              <a:rPr lang="ru-RU" dirty="0" smtClean="0"/>
              <a:t> (</a:t>
            </a:r>
            <a:r>
              <a:rPr lang="ru-RU" dirty="0" err="1" smtClean="0"/>
              <a:t>стеатогепатит</a:t>
            </a:r>
            <a:r>
              <a:rPr lang="en-US" dirty="0" smtClean="0"/>
              <a:t>?</a:t>
            </a:r>
            <a:r>
              <a:rPr lang="ru-RU" dirty="0" smtClean="0"/>
              <a:t>). Железодефицитная анемия воспаления легкой степени тяжести.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3146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Лечение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1.Диета, ограничение поваренной соли.</a:t>
            </a:r>
          </a:p>
          <a:p>
            <a:r>
              <a:rPr lang="ru-RU" dirty="0" smtClean="0"/>
              <a:t>2.Ингибиторы АПФ, БРА, </a:t>
            </a:r>
            <a:r>
              <a:rPr lang="ru-RU" dirty="0" err="1" smtClean="0"/>
              <a:t>бето-адреноблокаторы</a:t>
            </a:r>
            <a:r>
              <a:rPr lang="ru-RU" dirty="0" smtClean="0"/>
              <a:t> – начинать с минимальных доз</a:t>
            </a:r>
            <a:r>
              <a:rPr lang="ru-RU" dirty="0"/>
              <a:t>.</a:t>
            </a:r>
            <a:endParaRPr lang="ru-RU" dirty="0" smtClean="0"/>
          </a:p>
          <a:p>
            <a:r>
              <a:rPr lang="ru-RU" dirty="0" smtClean="0"/>
              <a:t>3.Диуретики, </a:t>
            </a:r>
            <a:r>
              <a:rPr lang="ru-RU" dirty="0" err="1" smtClean="0"/>
              <a:t>антогонисты</a:t>
            </a:r>
            <a:r>
              <a:rPr lang="ru-RU" dirty="0" smtClean="0"/>
              <a:t> альдостерона.</a:t>
            </a:r>
          </a:p>
          <a:p>
            <a:r>
              <a:rPr lang="ru-RU" dirty="0" smtClean="0"/>
              <a:t>4.Гликозиды (препараты дигиталиса).</a:t>
            </a:r>
          </a:p>
          <a:p>
            <a:r>
              <a:rPr lang="ru-RU" dirty="0" smtClean="0"/>
              <a:t>5.Дезагреганты</a:t>
            </a:r>
            <a:r>
              <a:rPr lang="en-US" dirty="0" smtClean="0"/>
              <a:t>:</a:t>
            </a:r>
            <a:r>
              <a:rPr lang="ru-RU" dirty="0" smtClean="0"/>
              <a:t> препараты аспирина, </a:t>
            </a:r>
            <a:r>
              <a:rPr lang="ru-RU" dirty="0" err="1" smtClean="0"/>
              <a:t>клопидогрел</a:t>
            </a:r>
            <a:r>
              <a:rPr lang="ru-RU" dirty="0" smtClean="0"/>
              <a:t>.</a:t>
            </a:r>
          </a:p>
          <a:p>
            <a:r>
              <a:rPr lang="ru-RU" dirty="0" smtClean="0"/>
              <a:t>6.Гептрал и ДХК (по поводу жирового </a:t>
            </a:r>
            <a:r>
              <a:rPr lang="ru-RU" dirty="0" err="1" smtClean="0"/>
              <a:t>гепатоза</a:t>
            </a:r>
            <a:r>
              <a:rPr lang="ru-RU" dirty="0" smtClean="0"/>
              <a:t> - гепатита).</a:t>
            </a:r>
          </a:p>
          <a:p>
            <a:r>
              <a:rPr lang="ru-RU" dirty="0" smtClean="0"/>
              <a:t>7.Препараты  железа</a:t>
            </a:r>
            <a:r>
              <a:rPr lang="en-US" dirty="0" smtClean="0"/>
              <a:t> per </a:t>
            </a:r>
            <a:r>
              <a:rPr lang="en-US" dirty="0" err="1" smtClean="0"/>
              <a:t>os</a:t>
            </a:r>
            <a:r>
              <a:rPr lang="ru-RU" dirty="0" smtClean="0"/>
              <a:t> 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6784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64</TotalTime>
  <Words>442</Words>
  <Application>Microsoft Office PowerPoint</Application>
  <PresentationFormat>Экран (4:3)</PresentationFormat>
  <Paragraphs>54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Исполнительная</vt:lpstr>
      <vt:lpstr>Больной Ибрагимов Ш.  74года</vt:lpstr>
      <vt:lpstr>Основные клинические синдромы</vt:lpstr>
      <vt:lpstr>Результаты лабораторных методов исследований</vt:lpstr>
      <vt:lpstr>Результаты лабораторных методов исследований</vt:lpstr>
      <vt:lpstr>Результаты инструментальных методов исследования</vt:lpstr>
      <vt:lpstr>Клинический диагноз</vt:lpstr>
      <vt:lpstr>Лечение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Больной Ибрагимов Ш.  74года</dc:title>
  <dc:creator>Госпитальная терапия</dc:creator>
  <cp:lastModifiedBy>Госпитальная терапия</cp:lastModifiedBy>
  <cp:revision>10</cp:revision>
  <dcterms:created xsi:type="dcterms:W3CDTF">2013-10-10T04:47:51Z</dcterms:created>
  <dcterms:modified xsi:type="dcterms:W3CDTF">2013-10-10T06:37:52Z</dcterms:modified>
</cp:coreProperties>
</file>