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1.xml" ContentType="application/vnd.openxmlformats-officedocument.themeOverr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2.xml" ContentType="application/vnd.openxmlformats-officedocument.themeOverr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13.xml" ContentType="application/vnd.openxmlformats-officedocument.themeOverr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1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3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_____Microsoft_Excel11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package" Target="../embeddings/_____Microsoft_Excel12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package" Target="../embeddings/_____Microsoft_Excel13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package" Target="../embeddings/_____Microsoft_Excel1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1.КТО БЫЛ ИНИЦИАТОРОМ РАЗВЯЗЫВАНИЯ ВТОРОЙ МИРОВОЙ ВОЙНЫ?</a:t>
            </a:r>
          </a:p>
        </c:rich>
      </c:tx>
      <c:layout>
        <c:manualLayout>
          <c:xMode val="edge"/>
          <c:yMode val="edge"/>
          <c:x val="0.1623143787008087"/>
          <c:y val="2.474881897466617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0891433710594716E-2"/>
          <c:y val="0.14057329177610386"/>
          <c:w val="0.76983968638277911"/>
          <c:h val="0.6945426710562366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США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2010 год</c:v>
                </c:pt>
                <c:pt idx="1">
                  <c:v>2015 год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0.15</c:v>
                </c:pt>
                <c:pt idx="1">
                  <c:v>0.05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Англия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2010 год</c:v>
                </c:pt>
                <c:pt idx="1">
                  <c:v>2015 год</c:v>
                </c:pt>
              </c:strCache>
            </c:strRef>
          </c:cat>
          <c:val>
            <c:numRef>
              <c:f>Лист1!$C$2:$C$3</c:f>
              <c:numCache>
                <c:formatCode>0%</c:formatCode>
                <c:ptCount val="2"/>
                <c:pt idx="0">
                  <c:v>0.08</c:v>
                </c:pt>
                <c:pt idx="1">
                  <c:v>0.05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Германия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accent3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2010 год</c:v>
                </c:pt>
                <c:pt idx="1">
                  <c:v>2015 год</c:v>
                </c:pt>
              </c:strCache>
            </c:strRef>
          </c:cat>
          <c:val>
            <c:numRef>
              <c:f>Лист1!$D$2:$D$3</c:f>
              <c:numCache>
                <c:formatCode>0%</c:formatCode>
                <c:ptCount val="2"/>
                <c:pt idx="0">
                  <c:v>0.63</c:v>
                </c:pt>
                <c:pt idx="1">
                  <c:v>0.81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СССР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accent4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4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2010 год</c:v>
                </c:pt>
                <c:pt idx="1">
                  <c:v>2015 год</c:v>
                </c:pt>
              </c:strCache>
            </c:strRef>
          </c:cat>
          <c:val>
            <c:numRef>
              <c:f>Лист1!$E$2:$E$3</c:f>
              <c:numCache>
                <c:formatCode>0%</c:formatCode>
                <c:ptCount val="2"/>
                <c:pt idx="0">
                  <c:v>0.14000000000000001</c:v>
                </c:pt>
                <c:pt idx="1">
                  <c:v>0.09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180883328"/>
        <c:axId val="208943416"/>
        <c:axId val="0"/>
      </c:bar3DChart>
      <c:catAx>
        <c:axId val="180883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8943416"/>
        <c:crosses val="autoZero"/>
        <c:auto val="1"/>
        <c:lblAlgn val="ctr"/>
        <c:lblOffset val="100"/>
        <c:noMultiLvlLbl val="0"/>
      </c:catAx>
      <c:valAx>
        <c:axId val="208943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0883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4518062626805379"/>
          <c:y val="0.22565875704805441"/>
          <c:w val="0.11856396436460148"/>
          <c:h val="0.58036097419146393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2.КОГО ИЗ ВОЕНАЧАЛЬНИКОВ, ВНЕСШИХ СВОЙ ВКЛАД В ПОБЕДУ В ВОВ, ВЫ ЗНАЕТЕ?</a:t>
            </a:r>
          </a:p>
        </c:rich>
      </c:tx>
      <c:layout>
        <c:manualLayout>
          <c:xMode val="edge"/>
          <c:yMode val="edge"/>
          <c:x val="0.16219907407407405"/>
          <c:y val="3.9682539682539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Жуков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accent6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6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2010 год</c:v>
                </c:pt>
                <c:pt idx="1">
                  <c:v>2015 год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0.4</c:v>
                </c:pt>
                <c:pt idx="1">
                  <c:v>0.41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Сталин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accent5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5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2010 год</c:v>
                </c:pt>
                <c:pt idx="1">
                  <c:v>2015 год</c:v>
                </c:pt>
              </c:strCache>
            </c:strRef>
          </c:cat>
          <c:val>
            <c:numRef>
              <c:f>Лист1!$C$2:$C$3</c:f>
              <c:numCache>
                <c:formatCode>0%</c:formatCode>
                <c:ptCount val="2"/>
                <c:pt idx="0">
                  <c:v>0.1</c:v>
                </c:pt>
                <c:pt idx="1">
                  <c:v>0.13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Кутузов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accent4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4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2010 год</c:v>
                </c:pt>
                <c:pt idx="1">
                  <c:v>2015 год</c:v>
                </c:pt>
              </c:strCache>
            </c:strRef>
          </c:cat>
          <c:val>
            <c:numRef>
              <c:f>Лист1!$D$2:$D$3</c:f>
              <c:numCache>
                <c:formatCode>0%</c:formatCode>
                <c:ptCount val="2"/>
                <c:pt idx="0">
                  <c:v>0.1</c:v>
                </c:pt>
                <c:pt idx="1">
                  <c:v>0.12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Суворов</c:v>
                </c:pt>
              </c:strCache>
            </c:strRef>
          </c:tx>
          <c:spPr>
            <a:solidFill>
              <a:schemeClr val="accent6">
                <a:lumMod val="60000"/>
                <a:alpha val="85000"/>
              </a:schemeClr>
            </a:solidFill>
            <a:ln w="9525" cap="flat" cmpd="sng" algn="ctr">
              <a:solidFill>
                <a:schemeClr val="accent6">
                  <a:lumMod val="6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6">
                  <a:lumMod val="60000"/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2010 год</c:v>
                </c:pt>
                <c:pt idx="1">
                  <c:v>2015 год</c:v>
                </c:pt>
              </c:strCache>
            </c:strRef>
          </c:cat>
          <c:val>
            <c:numRef>
              <c:f>Лист1!$E$2:$E$3</c:f>
              <c:numCache>
                <c:formatCode>0%</c:formatCode>
                <c:ptCount val="2"/>
                <c:pt idx="0">
                  <c:v>0.05</c:v>
                </c:pt>
                <c:pt idx="1">
                  <c:v>7.0000000000000007E-2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Рокоссовский</c:v>
                </c:pt>
              </c:strCache>
            </c:strRef>
          </c:tx>
          <c:spPr>
            <a:solidFill>
              <a:schemeClr val="accent5">
                <a:lumMod val="60000"/>
                <a:alpha val="85000"/>
              </a:schemeClr>
            </a:solidFill>
            <a:ln w="9525" cap="flat" cmpd="sng" algn="ctr">
              <a:solidFill>
                <a:schemeClr val="accent5">
                  <a:lumMod val="6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5">
                  <a:lumMod val="60000"/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2010 год</c:v>
                </c:pt>
                <c:pt idx="1">
                  <c:v>2015 год</c:v>
                </c:pt>
              </c:strCache>
            </c:strRef>
          </c:cat>
          <c:val>
            <c:numRef>
              <c:f>Лист1!$F$2:$F$3</c:f>
              <c:numCache>
                <c:formatCode>0.00%</c:formatCode>
                <c:ptCount val="2"/>
                <c:pt idx="0" formatCode="0%">
                  <c:v>0.1</c:v>
                </c:pt>
                <c:pt idx="1">
                  <c:v>1.4999999999999999E-2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Ворошилов</c:v>
                </c:pt>
              </c:strCache>
            </c:strRef>
          </c:tx>
          <c:spPr>
            <a:solidFill>
              <a:schemeClr val="accent4">
                <a:lumMod val="60000"/>
                <a:alpha val="85000"/>
              </a:schemeClr>
            </a:solidFill>
            <a:ln w="9525" cap="flat" cmpd="sng" algn="ctr">
              <a:solidFill>
                <a:schemeClr val="accent4">
                  <a:lumMod val="6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4">
                  <a:lumMod val="60000"/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2010 год</c:v>
                </c:pt>
                <c:pt idx="1">
                  <c:v>2015 год</c:v>
                </c:pt>
              </c:strCache>
            </c:strRef>
          </c:cat>
          <c:val>
            <c:numRef>
              <c:f>Лист1!$G$2:$G$3</c:f>
              <c:numCache>
                <c:formatCode>0.00%</c:formatCode>
                <c:ptCount val="2"/>
                <c:pt idx="0" formatCode="0%">
                  <c:v>0</c:v>
                </c:pt>
                <c:pt idx="1">
                  <c:v>2.5000000000000001E-2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Другие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  <a:alpha val="85000"/>
              </a:schemeClr>
            </a:solidFill>
            <a:ln w="9525" cap="flat" cmpd="sng" algn="ctr">
              <a:solidFill>
                <a:schemeClr val="accent6">
                  <a:lumMod val="80000"/>
                  <a:lumOff val="2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6">
                  <a:lumMod val="80000"/>
                  <a:lumOff val="20000"/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2010 год</c:v>
                </c:pt>
                <c:pt idx="1">
                  <c:v>2015 год</c:v>
                </c:pt>
              </c:strCache>
            </c:strRef>
          </c:cat>
          <c:val>
            <c:numRef>
              <c:f>Лист1!$H$2:$H$3</c:f>
              <c:numCache>
                <c:formatCode>0%</c:formatCode>
                <c:ptCount val="2"/>
                <c:pt idx="0">
                  <c:v>0.25</c:v>
                </c:pt>
                <c:pt idx="1">
                  <c:v>0.23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180771864"/>
        <c:axId val="180772256"/>
        <c:axId val="0"/>
      </c:bar3DChart>
      <c:catAx>
        <c:axId val="180771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0772256"/>
        <c:crosses val="autoZero"/>
        <c:auto val="1"/>
        <c:lblAlgn val="ctr"/>
        <c:lblOffset val="100"/>
        <c:noMultiLvlLbl val="0"/>
      </c:catAx>
      <c:valAx>
        <c:axId val="180772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0771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ysClr val="windowText" lastClr="000000"/>
      </a:solidFill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3.ЧТО ПОСЛУЖИЛО ПРИЧИНОЙ ПОБЕДЫ СССР В ВОВ?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Героизм содат и офицеров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accent6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6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2010 год</c:v>
                </c:pt>
                <c:pt idx="1">
                  <c:v>2015 год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0.4</c:v>
                </c:pt>
                <c:pt idx="1">
                  <c:v>0.34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Талант полководцев и военачальников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accent5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5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2010 год</c:v>
                </c:pt>
                <c:pt idx="1">
                  <c:v>2015 год</c:v>
                </c:pt>
              </c:strCache>
            </c:strRef>
          </c:cat>
          <c:val>
            <c:numRef>
              <c:f>Лист1!$C$2:$C$3</c:f>
              <c:numCache>
                <c:formatCode>0%</c:formatCode>
                <c:ptCount val="2"/>
                <c:pt idx="0">
                  <c:v>0.15</c:v>
                </c:pt>
                <c:pt idx="1">
                  <c:v>0.2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Патриотизм советских людей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accent4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4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2010 год</c:v>
                </c:pt>
                <c:pt idx="1">
                  <c:v>2015 год</c:v>
                </c:pt>
              </c:strCache>
            </c:strRef>
          </c:cat>
          <c:val>
            <c:numRef>
              <c:f>Лист1!$D$2:$D$3</c:f>
              <c:numCache>
                <c:formatCode>0%</c:formatCode>
                <c:ptCount val="2"/>
                <c:pt idx="0">
                  <c:v>0.3</c:v>
                </c:pt>
                <c:pt idx="1">
                  <c:v>0.25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Деятельность и авторитет Сталина</c:v>
                </c:pt>
              </c:strCache>
            </c:strRef>
          </c:tx>
          <c:spPr>
            <a:solidFill>
              <a:schemeClr val="accent6">
                <a:lumMod val="60000"/>
                <a:alpha val="85000"/>
              </a:schemeClr>
            </a:solidFill>
            <a:ln w="9525" cap="flat" cmpd="sng" algn="ctr">
              <a:solidFill>
                <a:schemeClr val="accent6">
                  <a:lumMod val="6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6">
                  <a:lumMod val="60000"/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2010 год</c:v>
                </c:pt>
                <c:pt idx="1">
                  <c:v>2015 год</c:v>
                </c:pt>
              </c:strCache>
            </c:strRef>
          </c:cat>
          <c:val>
            <c:numRef>
              <c:f>Лист1!$E$2:$E$3</c:f>
              <c:numCache>
                <c:formatCode>0%</c:formatCode>
                <c:ptCount val="2"/>
                <c:pt idx="0">
                  <c:v>0.15</c:v>
                </c:pt>
                <c:pt idx="1">
                  <c:v>0.14000000000000001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Военная техника </c:v>
                </c:pt>
              </c:strCache>
            </c:strRef>
          </c:tx>
          <c:spPr>
            <a:solidFill>
              <a:schemeClr val="accent5">
                <a:lumMod val="60000"/>
                <a:alpha val="85000"/>
              </a:schemeClr>
            </a:solidFill>
            <a:ln w="9525" cap="flat" cmpd="sng" algn="ctr">
              <a:solidFill>
                <a:schemeClr val="accent5">
                  <a:lumMod val="6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5">
                  <a:lumMod val="60000"/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2010 год</c:v>
                </c:pt>
                <c:pt idx="1">
                  <c:v>2015 год</c:v>
                </c:pt>
              </c:strCache>
            </c:strRef>
          </c:cat>
          <c:val>
            <c:numRef>
              <c:f>Лист1!$F$2:$F$3</c:f>
              <c:numCache>
                <c:formatCode>0%</c:formatCode>
                <c:ptCount val="2"/>
                <c:pt idx="0">
                  <c:v>0</c:v>
                </c:pt>
                <c:pt idx="1">
                  <c:v>0.08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180772648"/>
        <c:axId val="180770296"/>
        <c:axId val="0"/>
      </c:bar3DChart>
      <c:catAx>
        <c:axId val="180772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0770296"/>
        <c:crosses val="autoZero"/>
        <c:auto val="1"/>
        <c:lblAlgn val="ctr"/>
        <c:lblOffset val="100"/>
        <c:noMultiLvlLbl val="0"/>
      </c:catAx>
      <c:valAx>
        <c:axId val="180770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0772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3720442928142227"/>
          <c:y val="0.18155137141089994"/>
          <c:w val="0.25529931884451473"/>
          <c:h val="0.72602112424768661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4.КАКОВО БЫЛО УЧАСТИЕ ДАГЕСТАНЦЕВ В ВОВ?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Дагестанцы непосредственно в военных действиях не участвовали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2010 год</c:v>
                </c:pt>
                <c:pt idx="1">
                  <c:v>2015 год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0.02</c:v>
                </c:pt>
                <c:pt idx="1">
                  <c:v>0.02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Дагестанцы сражались почти на всех фронтах ВОВ от начала до конца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accent4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4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2010 год</c:v>
                </c:pt>
                <c:pt idx="1">
                  <c:v>2015 год</c:v>
                </c:pt>
              </c:strCache>
            </c:strRef>
          </c:cat>
          <c:val>
            <c:numRef>
              <c:f>Лист1!$C$2:$C$3</c:f>
              <c:numCache>
                <c:formatCode>0%</c:formatCode>
                <c:ptCount val="2"/>
                <c:pt idx="0">
                  <c:v>0.95</c:v>
                </c:pt>
                <c:pt idx="1">
                  <c:v>0.92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Дагестанцы принимали участие в войне лишь на начальном этапе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accent6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6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2010 год</c:v>
                </c:pt>
                <c:pt idx="1">
                  <c:v>2015 год</c:v>
                </c:pt>
              </c:strCache>
            </c:strRef>
          </c:cat>
          <c:val>
            <c:numRef>
              <c:f>Лист1!$D$2:$D$3</c:f>
              <c:numCache>
                <c:formatCode>0%</c:formatCode>
                <c:ptCount val="2"/>
                <c:pt idx="0">
                  <c:v>0.03</c:v>
                </c:pt>
                <c:pt idx="1">
                  <c:v>0.04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209650248"/>
        <c:axId val="209651816"/>
        <c:axId val="0"/>
      </c:bar3DChart>
      <c:catAx>
        <c:axId val="209650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9651816"/>
        <c:crosses val="autoZero"/>
        <c:auto val="1"/>
        <c:lblAlgn val="ctr"/>
        <c:lblOffset val="100"/>
        <c:noMultiLvlLbl val="0"/>
      </c:catAx>
      <c:valAx>
        <c:axId val="209651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9650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ysClr val="windowText" lastClr="000000"/>
      </a:solidFill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5.УДАЛОСЬ ЛИ НЕМЦАМ</a:t>
            </a:r>
            <a:r>
              <a:rPr lang="ru-RU" sz="2000" baseline="0">
                <a:latin typeface="Times New Roman" panose="02020603050405020304" pitchFamily="18" charset="0"/>
                <a:cs typeface="Times New Roman" panose="02020603050405020304" pitchFamily="18" charset="0"/>
              </a:rPr>
              <a:t> В ХОДЕ ВОВ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ВСТУПИТЬ НА ТЕРРИТОРИЮ ДАГЕСТАНА?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5532963024637023E-2"/>
          <c:y val="0.17421954235540538"/>
          <c:w val="0.92446703697536292"/>
          <c:h val="0.6002969612081483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Не удалось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2010 год</c:v>
                </c:pt>
                <c:pt idx="1">
                  <c:v>2015 год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0.6</c:v>
                </c:pt>
                <c:pt idx="1">
                  <c:v>0.48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 Удалось, но пришлось в скором времени покинуть 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accent3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75000"/>
                </a:schemeClr>
              </a:contourClr>
            </a:sp3d>
          </c:spPr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2010 год</c:v>
                </c:pt>
                <c:pt idx="1">
                  <c:v>2015 год</c:v>
                </c:pt>
              </c:strCache>
            </c:strRef>
          </c:cat>
          <c:val>
            <c:numRef>
              <c:f>Лист1!$C$2:$C$3</c:f>
              <c:numCache>
                <c:formatCode>0%</c:formatCode>
                <c:ptCount val="2"/>
                <c:pt idx="0">
                  <c:v>0.2</c:v>
                </c:pt>
                <c:pt idx="1">
                  <c:v>0.18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 течение 2-х лет Дагестан был оккупирован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accent5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5">
                  <a:lumMod val="75000"/>
                </a:schemeClr>
              </a:contourClr>
            </a:sp3d>
          </c:spPr>
          <c:invertIfNegative val="0"/>
          <c:dLbls>
            <c:dLbl>
              <c:idx val="1"/>
              <c:layout>
                <c:manualLayout>
                  <c:x val="-1.8882175226586011E-2"/>
                  <c:y val="2.434422504185002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2010 год</c:v>
                </c:pt>
                <c:pt idx="1">
                  <c:v>2015 год</c:v>
                </c:pt>
              </c:strCache>
            </c:strRef>
          </c:cat>
          <c:val>
            <c:numRef>
              <c:f>Лист1!$D$2:$D$3</c:f>
              <c:numCache>
                <c:formatCode>0%</c:formatCode>
                <c:ptCount val="2"/>
                <c:pt idx="0">
                  <c:v>0.1</c:v>
                </c:pt>
                <c:pt idx="1">
                  <c:v>0.09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Не знаю</c:v>
                </c:pt>
              </c:strCache>
            </c:strRef>
          </c:tx>
          <c:spPr>
            <a:solidFill>
              <a:schemeClr val="accent1">
                <a:lumMod val="60000"/>
                <a:alpha val="85000"/>
              </a:schemeClr>
            </a:solidFill>
            <a:ln w="9525" cap="flat" cmpd="sng" algn="ctr">
              <a:solidFill>
                <a:schemeClr val="accent1">
                  <a:lumMod val="6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60000"/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2010 год</c:v>
                </c:pt>
                <c:pt idx="1">
                  <c:v>2015 год</c:v>
                </c:pt>
              </c:strCache>
            </c:strRef>
          </c:cat>
          <c:val>
            <c:numRef>
              <c:f>Лист1!$E$2:$E$3</c:f>
              <c:numCache>
                <c:formatCode>0%</c:formatCode>
                <c:ptCount val="2"/>
                <c:pt idx="0">
                  <c:v>0.1</c:v>
                </c:pt>
                <c:pt idx="1">
                  <c:v>0.25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209651032"/>
        <c:axId val="209655344"/>
        <c:axId val="0"/>
      </c:bar3DChart>
      <c:catAx>
        <c:axId val="209651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9655344"/>
        <c:crosses val="autoZero"/>
        <c:auto val="1"/>
        <c:lblAlgn val="ctr"/>
        <c:lblOffset val="100"/>
        <c:noMultiLvlLbl val="0"/>
      </c:catAx>
      <c:valAx>
        <c:axId val="209655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965103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dk1">
                <a:lumMod val="35000"/>
                <a:lumOff val="6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tx1">
          <a:lumMod val="95000"/>
          <a:lumOff val="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6.КАКОВЫ ВАШИ ЗНАНИЯ О ВОВ?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Имею смутное представление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2010 год</c:v>
                </c:pt>
                <c:pt idx="1">
                  <c:v>2015 год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0.5</c:v>
                </c:pt>
                <c:pt idx="1">
                  <c:v>0.55000000000000004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Достаточно информирован об этом событии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2010 год</c:v>
                </c:pt>
                <c:pt idx="1">
                  <c:v>2015 год</c:v>
                </c:pt>
              </c:strCache>
            </c:strRef>
          </c:cat>
          <c:val>
            <c:numRef>
              <c:f>Лист1!$C$2:$C$3</c:f>
              <c:numCache>
                <c:formatCode>0%</c:formatCode>
                <c:ptCount val="2"/>
                <c:pt idx="0">
                  <c:v>0.45</c:v>
                </c:pt>
                <c:pt idx="1">
                  <c:v>0.42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Ничего не знаю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accent3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2010 год</c:v>
                </c:pt>
                <c:pt idx="1">
                  <c:v>2015 год</c:v>
                </c:pt>
              </c:strCache>
            </c:strRef>
          </c:cat>
          <c:val>
            <c:numRef>
              <c:f>Лист1!$D$2:$D$3</c:f>
              <c:numCache>
                <c:formatCode>0%</c:formatCode>
                <c:ptCount val="2"/>
                <c:pt idx="0">
                  <c:v>0.05</c:v>
                </c:pt>
                <c:pt idx="1">
                  <c:v>0.03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209652600"/>
        <c:axId val="209654560"/>
        <c:axId val="0"/>
      </c:bar3DChart>
      <c:catAx>
        <c:axId val="2096526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dk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9654560"/>
        <c:crosses val="autoZero"/>
        <c:auto val="1"/>
        <c:lblAlgn val="ctr"/>
        <c:lblOffset val="100"/>
        <c:noMultiLvlLbl val="0"/>
      </c:catAx>
      <c:valAx>
        <c:axId val="209654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dk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965260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dk1">
                <a:lumMod val="35000"/>
                <a:lumOff val="6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ysClr val="windowText" lastClr="000000"/>
      </a:solidFill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7.ЧТО ЯВЛЯЕТСЯ ИСТОЧНИКОМ ВАШИХ ЗНАНИЙ О ВОВ?</a:t>
            </a:r>
          </a:p>
        </c:rich>
      </c:tx>
      <c:layout>
        <c:manualLayout>
          <c:xMode val="edge"/>
          <c:yMode val="edge"/>
          <c:x val="0.12690963108778069"/>
          <c:y val="2.38095238095238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Учеба в школе и академии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2010 год</c:v>
                </c:pt>
                <c:pt idx="1">
                  <c:v>2015 год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0.5</c:v>
                </c:pt>
                <c:pt idx="1">
                  <c:v>0.43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Рассказы старших в семье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accent4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4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2010 год</c:v>
                </c:pt>
                <c:pt idx="1">
                  <c:v>2015 год</c:v>
                </c:pt>
              </c:strCache>
            </c:strRef>
          </c:cat>
          <c:val>
            <c:numRef>
              <c:f>Лист1!$C$2:$C$3</c:f>
              <c:numCache>
                <c:formatCode>0%</c:formatCode>
                <c:ptCount val="2"/>
                <c:pt idx="0">
                  <c:v>0.35</c:v>
                </c:pt>
                <c:pt idx="1">
                  <c:v>0.19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Художественная литература и кино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accent6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6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2010 год</c:v>
                </c:pt>
                <c:pt idx="1">
                  <c:v>2015 год</c:v>
                </c:pt>
              </c:strCache>
            </c:strRef>
          </c:cat>
          <c:val>
            <c:numRef>
              <c:f>Лист1!$D$2:$D$3</c:f>
              <c:numCache>
                <c:formatCode>0%</c:formatCode>
                <c:ptCount val="2"/>
                <c:pt idx="0">
                  <c:v>0.1</c:v>
                </c:pt>
                <c:pt idx="1">
                  <c:v>0.28000000000000003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СМИ</c:v>
                </c:pt>
              </c:strCache>
            </c:strRef>
          </c:tx>
          <c:spPr>
            <a:solidFill>
              <a:schemeClr val="accent2">
                <a:lumMod val="60000"/>
                <a:alpha val="85000"/>
              </a:schemeClr>
            </a:solidFill>
            <a:ln w="9525" cap="flat" cmpd="sng" algn="ctr">
              <a:solidFill>
                <a:schemeClr val="accent2">
                  <a:lumMod val="6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60000"/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2010 год</c:v>
                </c:pt>
                <c:pt idx="1">
                  <c:v>2015 год</c:v>
                </c:pt>
              </c:strCache>
            </c:strRef>
          </c:cat>
          <c:val>
            <c:numRef>
              <c:f>Лист1!$E$2:$E$3</c:f>
              <c:numCache>
                <c:formatCode>0%</c:formatCode>
                <c:ptCount val="2"/>
                <c:pt idx="0">
                  <c:v>0.05</c:v>
                </c:pt>
                <c:pt idx="1">
                  <c:v>0.1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209652992"/>
        <c:axId val="209653776"/>
        <c:axId val="0"/>
      </c:bar3DChart>
      <c:catAx>
        <c:axId val="209652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9653776"/>
        <c:crosses val="autoZero"/>
        <c:auto val="1"/>
        <c:lblAlgn val="ctr"/>
        <c:lblOffset val="100"/>
        <c:noMultiLvlLbl val="0"/>
      </c:catAx>
      <c:valAx>
        <c:axId val="209653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965299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dk1">
                <a:lumMod val="35000"/>
                <a:lumOff val="6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8.ПРИХОДИЛОСЬ ЛИ ВАМ ОБЩАТЬСЯ С ВЕТЕРАНАМИ ВОВ? </a:t>
            </a:r>
          </a:p>
        </c:rich>
      </c:tx>
      <c:layout>
        <c:manualLayout>
          <c:xMode val="edge"/>
          <c:yMode val="edge"/>
          <c:x val="0.19221556886227545"/>
          <c:y val="1.432664756446991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Да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2010 год</c:v>
                </c:pt>
                <c:pt idx="1">
                  <c:v>2015 год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0.2</c:v>
                </c:pt>
                <c:pt idx="1">
                  <c:v>0.57999999999999996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 Имели место отдельные случаи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2010 год</c:v>
                </c:pt>
                <c:pt idx="1">
                  <c:v>2015 год</c:v>
                </c:pt>
              </c:strCache>
            </c:strRef>
          </c:cat>
          <c:val>
            <c:numRef>
              <c:f>Лист1!$C$2:$C$3</c:f>
              <c:numCache>
                <c:formatCode>0%</c:formatCode>
                <c:ptCount val="2"/>
                <c:pt idx="0">
                  <c:v>0.4</c:v>
                </c:pt>
                <c:pt idx="1">
                  <c:v>0.34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Нет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accent3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2010 год</c:v>
                </c:pt>
                <c:pt idx="1">
                  <c:v>2015 год</c:v>
                </c:pt>
              </c:strCache>
            </c:strRef>
          </c:cat>
          <c:val>
            <c:numRef>
              <c:f>Лист1!$D$2:$D$3</c:f>
              <c:numCache>
                <c:formatCode>0%</c:formatCode>
                <c:ptCount val="2"/>
                <c:pt idx="0">
                  <c:v>0.4</c:v>
                </c:pt>
                <c:pt idx="1">
                  <c:v>0.08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209653384"/>
        <c:axId val="209654168"/>
        <c:axId val="0"/>
      </c:bar3DChart>
      <c:catAx>
        <c:axId val="209653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9654168"/>
        <c:crosses val="autoZero"/>
        <c:auto val="1"/>
        <c:lblAlgn val="ctr"/>
        <c:lblOffset val="100"/>
        <c:noMultiLvlLbl val="0"/>
      </c:catAx>
      <c:valAx>
        <c:axId val="209654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965338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dk1">
                <a:lumMod val="35000"/>
                <a:lumOff val="6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9.СТОИТ ЛИ МОЛОДЫМ ПОКОЛЕНИЯМ ЗНАТЬ О ВОЙНЕ?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Молодежь должна быть информирована об этом героическом и трагическом событии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accent6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6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2010 год</c:v>
                </c:pt>
                <c:pt idx="1">
                  <c:v>2015 год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0.95</c:v>
                </c:pt>
                <c:pt idx="1">
                  <c:v>0.98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Нужно думать о настоящем и будущем, о войне вспоминать по круглым датам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accent5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5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2010 год</c:v>
                </c:pt>
                <c:pt idx="1">
                  <c:v>2015 год</c:v>
                </c:pt>
              </c:strCache>
            </c:strRef>
          </c:cat>
          <c:val>
            <c:numRef>
              <c:f>Лист1!$C$2:$C$3</c:f>
              <c:numCache>
                <c:formatCode>0%</c:formatCode>
                <c:ptCount val="2"/>
                <c:pt idx="0">
                  <c:v>0.03</c:v>
                </c:pt>
                <c:pt idx="1">
                  <c:v>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Не стоит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accent4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4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2010 год</c:v>
                </c:pt>
                <c:pt idx="1">
                  <c:v>2015 год</c:v>
                </c:pt>
              </c:strCache>
            </c:strRef>
          </c:cat>
          <c:val>
            <c:numRef>
              <c:f>Лист1!$D$2:$D$3</c:f>
              <c:numCache>
                <c:formatCode>0%</c:formatCode>
                <c:ptCount val="2"/>
                <c:pt idx="0">
                  <c:v>0.02</c:v>
                </c:pt>
                <c:pt idx="1">
                  <c:v>0.02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210318704"/>
        <c:axId val="210317136"/>
        <c:axId val="0"/>
      </c:bar3DChart>
      <c:catAx>
        <c:axId val="210318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0317136"/>
        <c:crosses val="autoZero"/>
        <c:auto val="1"/>
        <c:lblAlgn val="ctr"/>
        <c:lblOffset val="100"/>
        <c:noMultiLvlLbl val="0"/>
      </c:catAx>
      <c:valAx>
        <c:axId val="210317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0318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291302128900563"/>
          <c:y val="0.27638607674040744"/>
          <c:w val="0.33393883056284629"/>
          <c:h val="0.59722784651918515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accent6">
        <a:lumMod val="20000"/>
        <a:lumOff val="80000"/>
      </a:schemeClr>
    </a:solidFill>
    <a:ln w="9525" cap="flat" cmpd="sng" algn="ctr">
      <a:solidFill>
        <a:srgbClr val="00B050"/>
      </a:solidFill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лет длилась война?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5462962962962962E-2"/>
          <c:y val="0.20228190226221723"/>
          <c:w val="0.80400098425196853"/>
          <c:h val="0.7540673040869890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Сколько лет длилась война?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dLbl>
              <c:idx val="0"/>
              <c:layout>
                <c:manualLayout>
                  <c:x val="0"/>
                  <c:y val="-2.380952380952382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45E8A30-7884-468D-9D23-CE36EBE0DFE4}" type="CATEGORYNAME">
                      <a:rPr lang="ru-RU" sz="1800"/>
                      <a:pPr>
                        <a:defRPr sz="1800"/>
                      </a:pPr>
                      <a:t>[ИМЯ КАТЕГОРИИ]</a:t>
                    </a:fld>
                    <a:r>
                      <a:rPr lang="ru-RU" sz="1800" baseline="0"/>
                      <a:t>; </a:t>
                    </a:r>
                    <a:fld id="{8D3CAB41-8910-4087-BCFB-0A1C2890362B}" type="PERCENTAGE">
                      <a:rPr lang="ru-RU" sz="1800" baseline="0"/>
                      <a:pPr>
                        <a:defRPr sz="1800"/>
                      </a:pPr>
                      <a:t>[ПРОЦЕНТ]</a:t>
                    </a:fld>
                    <a:endParaRPr lang="ru-RU" sz="1800" baseline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0.10648148148148148"/>
                  <c:y val="-3.9682539682539862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1D8FD03-CA62-40CE-AF57-BF11A2FADE27}" type="CATEGORYNAME">
                      <a:rPr lang="ru-RU" sz="1800"/>
                      <a:pPr>
                        <a:defRPr sz="1800"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r>
                      <a:rPr lang="ru-RU" sz="1800" baseline="0"/>
                      <a:t>; </a:t>
                    </a:r>
                    <a:fld id="{2F322F26-93AD-4AA6-ACDD-A6982845C637}" type="PERCENTAGE">
                      <a:rPr lang="ru-RU" sz="1800" baseline="0"/>
                      <a:pPr>
                        <a:defRPr sz="1800">
                          <a:solidFill>
                            <a:schemeClr val="accent1"/>
                          </a:solidFill>
                        </a:defRPr>
                      </a:pPr>
                      <a:t>[ПРОЦЕНТ]</a:t>
                    </a:fld>
                    <a:endParaRPr lang="ru-RU" sz="1800" baseline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5E41BC0-CDCD-40E4-9E68-1E3E0D621643}" type="CATEGORYNAME">
                      <a:rPr lang="ru-RU" sz="1800"/>
                      <a:pPr>
                        <a:defRPr sz="1800"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r>
                      <a:rPr lang="ru-RU" sz="1800" baseline="0"/>
                      <a:t>; </a:t>
                    </a:r>
                    <a:fld id="{53ED4C8D-45BB-4197-9C7A-49E7DD0FD72F}" type="VALUE">
                      <a:rPr lang="ru-RU" sz="1800" baseline="0"/>
                      <a:pPr>
                        <a:defRPr sz="1800">
                          <a:solidFill>
                            <a:schemeClr val="accent1"/>
                          </a:solidFill>
                        </a:defRPr>
                      </a:pPr>
                      <a:t>[ЗНАЧЕНИЕ]</a:t>
                    </a:fld>
                    <a:endParaRPr lang="ru-RU" sz="1800" baseline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03526C8-68A4-499C-BCF9-751B576DDEDF}" type="CATEGORYNAME">
                      <a:rPr lang="ru-RU" sz="1800"/>
                      <a:pPr>
                        <a:defRPr sz="1800"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r>
                      <a:rPr lang="ru-RU" sz="1800" baseline="0"/>
                      <a:t>; </a:t>
                    </a:r>
                    <a:fld id="{5461AC18-CA27-4687-B238-E5F97ECD2761}" type="VALUE">
                      <a:rPr lang="ru-RU" sz="1800" baseline="0"/>
                      <a:pPr>
                        <a:defRPr sz="1800">
                          <a:solidFill>
                            <a:schemeClr val="accent1"/>
                          </a:solidFill>
                        </a:defRPr>
                      </a:pPr>
                      <a:t>[ЗНАЧЕНИЕ]</a:t>
                    </a:fld>
                    <a:r>
                      <a:rPr lang="ru-RU" sz="1800" baseline="0"/>
                      <a:t>;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1 год</c:v>
                </c:pt>
                <c:pt idx="1">
                  <c:v>3 года</c:v>
                </c:pt>
                <c:pt idx="2">
                  <c:v>4 года</c:v>
                </c:pt>
                <c:pt idx="3">
                  <c:v>5 лет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0.02</c:v>
                </c:pt>
                <c:pt idx="1">
                  <c:v>0.02</c:v>
                </c:pt>
                <c:pt idx="2" formatCode="0%">
                  <c:v>0.76</c:v>
                </c:pt>
                <c:pt idx="3" formatCode="0%">
                  <c:v>0.2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6187135462233888"/>
          <c:y val="0.26394731908511437"/>
          <c:w val="0.12423975648877224"/>
          <c:h val="0.5694463192100986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2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Кто был союзником СССР в период ВОВ?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Кто был союзником СССР в период ВОВ?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dLbl>
              <c:idx val="0"/>
              <c:layout>
                <c:manualLayout>
                  <c:x val="2.7777777777777693E-2"/>
                  <c:y val="-5.952380952380952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6.4814814814814936E-2"/>
                  <c:y val="0.1587301587301585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2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61922207640711"/>
                      <c:h val="0.12142857142857143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6.944444444444399E-3"/>
                  <c:y val="1.190476190476190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3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733796296296291"/>
                      <c:h val="0.12142857142857143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0"/>
                  <c:y val="-9.523809523809527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4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0833333333333332E-2"/>
                  <c:y val="-3.174603174603174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5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3.2407407407407406E-2"/>
                  <c:y val="-4.761904761904761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6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0.19675925925925924"/>
                  <c:y val="-4.166666666666668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sz="1800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Не знаю; </a:t>
                    </a:r>
                    <a:fld id="{D72DF24C-88BC-4E16-B2C6-BB394CE8BF07}" type="VALUE">
                      <a:rPr lang="en-US" sz="1800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80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endParaRPr lang="ru-RU" sz="1800" baseline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484962817147858"/>
                      <c:h val="6.0337457817772777E-2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spc="0" baseline="0">
                    <a:solidFill>
                      <a:schemeClr val="accent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США</c:v>
                </c:pt>
                <c:pt idx="1">
                  <c:v>Великобритания</c:v>
                </c:pt>
                <c:pt idx="2">
                  <c:v>Франция</c:v>
                </c:pt>
                <c:pt idx="3">
                  <c:v>Япония</c:v>
                </c:pt>
                <c:pt idx="4">
                  <c:v>Италия</c:v>
                </c:pt>
                <c:pt idx="5">
                  <c:v>Германия</c:v>
                </c:pt>
                <c:pt idx="6">
                  <c:v>Не знаю</c:v>
                </c:pt>
              </c:strCache>
            </c:strRef>
          </c:cat>
          <c:val>
            <c:numRef>
              <c:f>Лист1!$B$2:$B$8</c:f>
              <c:numCache>
                <c:formatCode>0%</c:formatCode>
                <c:ptCount val="7"/>
                <c:pt idx="0">
                  <c:v>0.2</c:v>
                </c:pt>
                <c:pt idx="1">
                  <c:v>0.25</c:v>
                </c:pt>
                <c:pt idx="2">
                  <c:v>0.25</c:v>
                </c:pt>
                <c:pt idx="3">
                  <c:v>0.14000000000000001</c:v>
                </c:pt>
                <c:pt idx="4">
                  <c:v>0.08</c:v>
                </c:pt>
                <c:pt idx="5">
                  <c:v>0.02</c:v>
                </c:pt>
                <c:pt idx="6">
                  <c:v>0.06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8527413240011679"/>
          <c:y val="0.19524621922259716"/>
          <c:w val="0.20083697871099446"/>
          <c:h val="0.6235151856017998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accent1">
        <a:lumMod val="20000"/>
        <a:lumOff val="80000"/>
      </a:schemeClr>
    </a:solidFill>
    <a:ln w="9525" cap="flat" cmpd="sng" algn="ctr">
      <a:solidFill>
        <a:schemeClr val="tx2">
          <a:lumMod val="50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ПОБЕДИЛ В ВОВ?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  <c:perspective val="5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Кто победил в ВОВ?</c:v>
                </c:pt>
              </c:strCache>
            </c:strRef>
          </c:tx>
          <c:dPt>
            <c:idx val="0"/>
            <c:bubble3D val="0"/>
            <c:spPr>
              <a:gradFill>
                <a:gsLst>
                  <a:gs pos="100000">
                    <a:schemeClr val="accent6">
                      <a:lumMod val="60000"/>
                      <a:lumOff val="40000"/>
                    </a:schemeClr>
                  </a:gs>
                  <a:gs pos="0">
                    <a:schemeClr val="accent6"/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gradFill>
                <a:gsLst>
                  <a:gs pos="100000">
                    <a:schemeClr val="accent5">
                      <a:lumMod val="60000"/>
                      <a:lumOff val="40000"/>
                    </a:schemeClr>
                  </a:gs>
                  <a:gs pos="0">
                    <a:schemeClr val="accent5"/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gradFill>
                <a:gsLst>
                  <a:gs pos="100000">
                    <a:schemeClr val="accent4">
                      <a:lumMod val="60000"/>
                      <a:lumOff val="40000"/>
                    </a:schemeClr>
                  </a:gs>
                  <a:gs pos="0">
                    <a:schemeClr val="accent4"/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gradFill>
                <a:gsLst>
                  <a:gs pos="100000">
                    <a:schemeClr val="accent6">
                      <a:lumMod val="60000"/>
                      <a:lumMod val="60000"/>
                      <a:lumOff val="40000"/>
                    </a:schemeClr>
                  </a:gs>
                  <a:gs pos="0">
                    <a:schemeClr val="accent6">
                      <a:lumMod val="60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</c:dPt>
          <c:dLbls>
            <c:dLbl>
              <c:idx val="1"/>
              <c:layout>
                <c:manualLayout>
                  <c:x val="-8.7962962962962965E-2"/>
                  <c:y val="3.571428571428567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0092592592592636E-2"/>
                  <c:y val="-4.365079365079364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16666666666666666"/>
                  <c:y val="-2.3809523809523829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0">
                  <c:v>СССР</c:v>
                </c:pt>
                <c:pt idx="1">
                  <c:v>Германия</c:v>
                </c:pt>
                <c:pt idx="2">
                  <c:v>США</c:v>
                </c:pt>
                <c:pt idx="3">
                  <c:v>Англия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0.95</c:v>
                </c:pt>
                <c:pt idx="1">
                  <c:v>0</c:v>
                </c:pt>
                <c:pt idx="2">
                  <c:v>0.03</c:v>
                </c:pt>
                <c:pt idx="3">
                  <c:v>0.02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7940616797900264"/>
          <c:y val="0.24186414198225223"/>
          <c:w val="0.20670494313210849"/>
          <c:h val="0.56547806524184474"/>
        </c:manualLayout>
      </c:layout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tx1">
          <a:lumMod val="95000"/>
          <a:lumOff val="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>
                <a:solidFill>
                  <a:sysClr val="windowText" lastClr="000000"/>
                </a:solidFill>
              </a:rPr>
              <a:t>Были ли среди дагестанцев герои?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spc="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spc="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spc="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spc="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Да, но я о них не знаю</c:v>
                </c:pt>
                <c:pt idx="1">
                  <c:v>Не было</c:v>
                </c:pt>
                <c:pt idx="2">
                  <c:v>Были, и я примерно знаю сколько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0.42</c:v>
                </c:pt>
                <c:pt idx="1">
                  <c:v>0.01</c:v>
                </c:pt>
                <c:pt idx="2">
                  <c:v>0.56999999999999995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bg1">
            <a:lumMod val="85000"/>
            <a:shade val="30000"/>
            <a:satMod val="115000"/>
          </a:schemeClr>
        </a:gs>
        <a:gs pos="50000">
          <a:schemeClr val="bg1">
            <a:lumMod val="85000"/>
            <a:shade val="67500"/>
            <a:satMod val="115000"/>
          </a:schemeClr>
        </a:gs>
        <a:gs pos="100000">
          <a:schemeClr val="bg1">
            <a:lumMod val="85000"/>
            <a:shade val="100000"/>
            <a:satMod val="115000"/>
          </a:schemeClr>
        </a:gs>
      </a:gsLst>
      <a:lin ang="5400000" scaled="1"/>
      <a:tileRect/>
    </a:gra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чего молодежь должна знать о войне?</a:t>
            </a:r>
          </a:p>
        </c:rich>
      </c:tx>
      <c:layout>
        <c:manualLayout>
          <c:xMode val="edge"/>
          <c:yMode val="edge"/>
          <c:x val="0.2040045804632096"/>
          <c:y val="1.630193185311295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Для чего молодежь должна знать о войне?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dLbl>
              <c:idx val="0"/>
              <c:layout>
                <c:manualLayout>
                  <c:x val="6.2499999999999833E-2"/>
                  <c:y val="-3.968253968253968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5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0599234894445944"/>
                  <c:y val="-4.615323985402716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5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8518518518518517E-2"/>
                  <c:y val="1.98412698412698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5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14120370370370369"/>
                  <c:y val="7.936507936507934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5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spc="0" baseline="0">
                    <a:solidFill>
                      <a:schemeClr val="accent5">
                        <a:lumMod val="50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Чтобы знать о героических и трагических страницах нашей истории</c:v>
                </c:pt>
                <c:pt idx="1">
                  <c:v>В знак уважения к ветеранам и их подвигу</c:v>
                </c:pt>
                <c:pt idx="2">
                  <c:v>В память о погибших на войне</c:v>
                </c:pt>
                <c:pt idx="3">
                  <c:v>Чтобы ардобное больше не повторилось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0.32</c:v>
                </c:pt>
                <c:pt idx="1">
                  <c:v>0.23</c:v>
                </c:pt>
                <c:pt idx="2">
                  <c:v>0.25</c:v>
                </c:pt>
                <c:pt idx="3">
                  <c:v>0.21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6">
        <a:lumMod val="20000"/>
        <a:lumOff val="80000"/>
      </a:schemeClr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67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6E4DBB5-46CC-4223-AADE-602D6C17CB7D}" type="datetimeFigureOut">
              <a:rPr lang="ru-RU" smtClean="0"/>
              <a:t>15.04.2015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DA39D10-E060-445E-91CD-2B8982ED765C}" type="slidenum">
              <a:rPr lang="ru-RU" smtClean="0"/>
              <a:t>‹#›</a:t>
            </a:fld>
            <a:endParaRPr lang="ru-RU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52876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DBB5-46CC-4223-AADE-602D6C17CB7D}" type="datetimeFigureOut">
              <a:rPr lang="ru-RU" smtClean="0"/>
              <a:t>15.04.2015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39D10-E060-445E-91CD-2B8982ED76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1455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DBB5-46CC-4223-AADE-602D6C17CB7D}" type="datetimeFigureOut">
              <a:rPr lang="ru-RU" smtClean="0"/>
              <a:t>15.04.2015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39D10-E060-445E-91CD-2B8982ED76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8994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DBB5-46CC-4223-AADE-602D6C17CB7D}" type="datetimeFigureOut">
              <a:rPr lang="ru-RU" smtClean="0"/>
              <a:t>15.04.2015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39D10-E060-445E-91CD-2B8982ED76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1923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DBB5-46CC-4223-AADE-602D6C17CB7D}" type="datetimeFigureOut">
              <a:rPr lang="ru-RU" smtClean="0"/>
              <a:t>15.04.2015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39D10-E060-445E-91CD-2B8982ED76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1417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DBB5-46CC-4223-AADE-602D6C17CB7D}" type="datetimeFigureOut">
              <a:rPr lang="ru-RU" smtClean="0"/>
              <a:t>15.04.2015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39D10-E060-445E-91CD-2B8982ED76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5031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DBB5-46CC-4223-AADE-602D6C17CB7D}" type="datetimeFigureOut">
              <a:rPr lang="ru-RU" smtClean="0"/>
              <a:t>15.04.2015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39D10-E060-445E-91CD-2B8982ED76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4838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DBB5-46CC-4223-AADE-602D6C17CB7D}" type="datetimeFigureOut">
              <a:rPr lang="ru-RU" smtClean="0"/>
              <a:t>15.04.2015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39D10-E060-445E-91CD-2B8982ED76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961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DBB5-46CC-4223-AADE-602D6C17CB7D}" type="datetimeFigureOut">
              <a:rPr lang="ru-RU" smtClean="0"/>
              <a:t>15.04.2015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39D10-E060-445E-91CD-2B8982ED76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625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DBB5-46CC-4223-AADE-602D6C17CB7D}" type="datetimeFigureOut">
              <a:rPr lang="ru-RU" smtClean="0"/>
              <a:t>15.04.2015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39D10-E060-445E-91CD-2B8982ED76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3646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DBB5-46CC-4223-AADE-602D6C17CB7D}" type="datetimeFigureOut">
              <a:rPr lang="ru-RU" smtClean="0"/>
              <a:t>15.04.2015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39D10-E060-445E-91CD-2B8982ED76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1788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DBB5-46CC-4223-AADE-602D6C17CB7D}" type="datetimeFigureOut">
              <a:rPr lang="ru-RU" smtClean="0"/>
              <a:t>15.04.2015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39D10-E060-445E-91CD-2B8982ED765C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137475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DBB5-46CC-4223-AADE-602D6C17CB7D}" type="datetimeFigureOut">
              <a:rPr lang="ru-RU" smtClean="0"/>
              <a:t>15.04.2015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39D10-E060-445E-91CD-2B8982ED76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038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DBB5-46CC-4223-AADE-602D6C17CB7D}" type="datetimeFigureOut">
              <a:rPr lang="ru-RU" smtClean="0"/>
              <a:t>15.04.2015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39D10-E060-445E-91CD-2B8982ED76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1936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DBB5-46CC-4223-AADE-602D6C17CB7D}" type="datetimeFigureOut">
              <a:rPr lang="ru-RU" smtClean="0"/>
              <a:t>15.04.2015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39D10-E060-445E-91CD-2B8982ED76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797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DBB5-46CC-4223-AADE-602D6C17CB7D}" type="datetimeFigureOut">
              <a:rPr lang="ru-RU" smtClean="0"/>
              <a:t>15.04.2015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39D10-E060-445E-91CD-2B8982ED76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36773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DBB5-46CC-4223-AADE-602D6C17CB7D}" type="datetimeFigureOut">
              <a:rPr lang="ru-RU" smtClean="0"/>
              <a:t>15.04.2015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39D10-E060-445E-91CD-2B8982ED76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8994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6E4DBB5-46CC-4223-AADE-602D6C17CB7D}" type="datetimeFigureOut">
              <a:rPr lang="ru-RU" smtClean="0"/>
              <a:t>15.04.2015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DA39D10-E060-445E-91CD-2B8982ED76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487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5" r:id="rId1"/>
    <p:sldLayoutId id="2147484236" r:id="rId2"/>
    <p:sldLayoutId id="2147484237" r:id="rId3"/>
    <p:sldLayoutId id="2147484238" r:id="rId4"/>
    <p:sldLayoutId id="2147484239" r:id="rId5"/>
    <p:sldLayoutId id="2147484240" r:id="rId6"/>
    <p:sldLayoutId id="2147484241" r:id="rId7"/>
    <p:sldLayoutId id="2147484242" r:id="rId8"/>
    <p:sldLayoutId id="2147484243" r:id="rId9"/>
    <p:sldLayoutId id="2147484244" r:id="rId10"/>
    <p:sldLayoutId id="2147484245" r:id="rId11"/>
    <p:sldLayoutId id="2147484246" r:id="rId12"/>
    <p:sldLayoutId id="2147484247" r:id="rId13"/>
    <p:sldLayoutId id="2147484248" r:id="rId14"/>
    <p:sldLayoutId id="2147484249" r:id="rId15"/>
    <p:sldLayoutId id="2147484250" r:id="rId16"/>
    <p:sldLayoutId id="214748425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Результаты опроса среди студентов о ВОВ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Кафедра философии и истории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772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540838130"/>
              </p:ext>
            </p:extLst>
          </p:nvPr>
        </p:nvGraphicFramePr>
        <p:xfrm>
          <a:off x="1248314" y="247252"/>
          <a:ext cx="9457899" cy="5131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88445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639366330"/>
              </p:ext>
            </p:extLst>
          </p:nvPr>
        </p:nvGraphicFramePr>
        <p:xfrm>
          <a:off x="1364775" y="245659"/>
          <a:ext cx="9225887" cy="5049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96772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707253588"/>
              </p:ext>
            </p:extLst>
          </p:nvPr>
        </p:nvGraphicFramePr>
        <p:xfrm>
          <a:off x="975360" y="228600"/>
          <a:ext cx="10165080" cy="5044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455688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976514190"/>
              </p:ext>
            </p:extLst>
          </p:nvPr>
        </p:nvGraphicFramePr>
        <p:xfrm>
          <a:off x="746760" y="289560"/>
          <a:ext cx="1040892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67689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3541056547"/>
              </p:ext>
            </p:extLst>
          </p:nvPr>
        </p:nvGraphicFramePr>
        <p:xfrm>
          <a:off x="868680" y="259080"/>
          <a:ext cx="10088880" cy="52168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08006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75711967"/>
              </p:ext>
            </p:extLst>
          </p:nvPr>
        </p:nvGraphicFramePr>
        <p:xfrm>
          <a:off x="1005840" y="350520"/>
          <a:ext cx="970788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088305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535841916"/>
              </p:ext>
            </p:extLst>
          </p:nvPr>
        </p:nvGraphicFramePr>
        <p:xfrm>
          <a:off x="914400" y="213360"/>
          <a:ext cx="9906000" cy="5212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95761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618319366"/>
              </p:ext>
            </p:extLst>
          </p:nvPr>
        </p:nvGraphicFramePr>
        <p:xfrm>
          <a:off x="670560" y="198120"/>
          <a:ext cx="10180320" cy="5318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1030825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199374395"/>
              </p:ext>
            </p:extLst>
          </p:nvPr>
        </p:nvGraphicFramePr>
        <p:xfrm>
          <a:off x="822960" y="335280"/>
          <a:ext cx="10226040" cy="5044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0023966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987092585"/>
              </p:ext>
            </p:extLst>
          </p:nvPr>
        </p:nvGraphicFramePr>
        <p:xfrm>
          <a:off x="1051560" y="182880"/>
          <a:ext cx="9814560" cy="5273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566354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1340602145"/>
              </p:ext>
            </p:extLst>
          </p:nvPr>
        </p:nvGraphicFramePr>
        <p:xfrm>
          <a:off x="518160" y="289560"/>
          <a:ext cx="10576560" cy="5059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44982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1410278252"/>
              </p:ext>
            </p:extLst>
          </p:nvPr>
        </p:nvGraphicFramePr>
        <p:xfrm>
          <a:off x="685800" y="320040"/>
          <a:ext cx="10287000" cy="4998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67536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1818233608"/>
              </p:ext>
            </p:extLst>
          </p:nvPr>
        </p:nvGraphicFramePr>
        <p:xfrm>
          <a:off x="731520" y="182880"/>
          <a:ext cx="1024128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54374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395767325"/>
              </p:ext>
            </p:extLst>
          </p:nvPr>
        </p:nvGraphicFramePr>
        <p:xfrm>
          <a:off x="853440" y="228600"/>
          <a:ext cx="10226040" cy="5074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3661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1325880"/>
            <a:ext cx="10396902" cy="2554823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2456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Главное мероприятие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Главное мероприятие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TM04033927[[fn=Главное мероприятие]]</Template>
  <TotalTime>36</TotalTime>
  <Words>187</Words>
  <Application>Microsoft Office PowerPoint</Application>
  <PresentationFormat>Широкоэкранный</PresentationFormat>
  <Paragraphs>41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Impact</vt:lpstr>
      <vt:lpstr>Times New Roman</vt:lpstr>
      <vt:lpstr>Главное мероприятие</vt:lpstr>
      <vt:lpstr>Результаты опроса среди студентов о ВОВ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Мурад Алискеров</dc:creator>
  <cp:lastModifiedBy>Мурад Алискеров</cp:lastModifiedBy>
  <cp:revision>20</cp:revision>
  <dcterms:created xsi:type="dcterms:W3CDTF">2015-04-15T07:14:21Z</dcterms:created>
  <dcterms:modified xsi:type="dcterms:W3CDTF">2015-04-15T07:54:19Z</dcterms:modified>
</cp:coreProperties>
</file>