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8" r:id="rId3"/>
    <p:sldId id="310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7" r:id="rId13"/>
    <p:sldId id="261" r:id="rId14"/>
    <p:sldId id="283" r:id="rId15"/>
    <p:sldId id="290" r:id="rId16"/>
    <p:sldId id="291" r:id="rId17"/>
    <p:sldId id="284" r:id="rId18"/>
    <p:sldId id="292" r:id="rId19"/>
    <p:sldId id="311" r:id="rId20"/>
    <p:sldId id="293" r:id="rId21"/>
    <p:sldId id="312" r:id="rId22"/>
    <p:sldId id="294" r:id="rId23"/>
    <p:sldId id="295" r:id="rId24"/>
    <p:sldId id="262" r:id="rId25"/>
    <p:sldId id="263" r:id="rId26"/>
    <p:sldId id="308" r:id="rId27"/>
    <p:sldId id="304" r:id="rId28"/>
    <p:sldId id="306" r:id="rId29"/>
    <p:sldId id="296" r:id="rId30"/>
    <p:sldId id="297" r:id="rId31"/>
    <p:sldId id="298" r:id="rId32"/>
    <p:sldId id="299" r:id="rId33"/>
    <p:sldId id="268" r:id="rId34"/>
    <p:sldId id="300" r:id="rId35"/>
    <p:sldId id="269" r:id="rId36"/>
    <p:sldId id="270" r:id="rId37"/>
    <p:sldId id="271" r:id="rId38"/>
    <p:sldId id="301" r:id="rId39"/>
    <p:sldId id="302" r:id="rId40"/>
    <p:sldId id="272" r:id="rId41"/>
    <p:sldId id="313" r:id="rId42"/>
    <p:sldId id="309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486" autoAdjust="0"/>
  </p:normalViewPr>
  <p:slideViewPr>
    <p:cSldViewPr>
      <p:cViewPr varScale="1">
        <p:scale>
          <a:sx n="70" d="100"/>
          <a:sy n="70" d="100"/>
        </p:scale>
        <p:origin x="-9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93187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188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189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0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1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2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31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31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3195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3196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3197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F30387D-51FE-4511-9629-193968A442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67A5B-FD23-4CCE-88E1-2CF776BCAD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AE926-9CDA-4A00-8951-7162BB1C58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EC99B-6F32-4A1B-A6AB-E04E4FB9C6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93DF0-C4C2-49A9-B152-ED33D3957D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308BA-3EFA-4739-83DE-E1208D1DA2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5A520-8565-4CBC-8159-B916D166D9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5B5DE-4545-47FB-96A3-3680A8BE64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C286D-65B3-49F7-AB3D-12C2F69169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CCACE-CDD9-426D-B4CE-388ED10E0D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B4B1B-562B-4088-BDFA-E22709FA32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9216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16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16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1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1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1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1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1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1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21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21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DD36564-4F88-4117-8490-AD29E08F900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21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kletca.ru/news/wp-content/uploads/2009/02/image002.gi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908050"/>
            <a:ext cx="8496300" cy="5589588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Введение в курс профессиональной </a:t>
            </a:r>
            <a:br>
              <a:rPr lang="ru-RU" sz="3600" dirty="0" smtClean="0"/>
            </a:br>
            <a:r>
              <a:rPr lang="ru-RU" sz="3600" dirty="0" smtClean="0"/>
              <a:t>патологии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953000" y="4876800"/>
            <a:ext cx="396081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endParaRPr lang="uk-UA" sz="32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69088"/>
            <a:ext cx="25082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1027"/>
          <p:cNvSpPr>
            <a:spLocks noGrp="1" noRot="1" noChangeArrowheads="1"/>
          </p:cNvSpPr>
          <p:nvPr>
            <p:ph type="body" idx="1"/>
          </p:nvPr>
        </p:nvSpPr>
        <p:spPr>
          <a:xfrm>
            <a:off x="1143000" y="914400"/>
            <a:ext cx="7620000" cy="464820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u="sng" dirty="0"/>
              <a:t>Профессиональная патология </a:t>
            </a:r>
            <a:r>
              <a:rPr lang="ru-RU" dirty="0"/>
              <a:t>- раздел клинической медицины, изучающий вопросы этиологии, патогенеза, клиники, диагностики, лечения и профилактики профессиональных заболеваний. К профессиональным болезням относят заболевания, вызванные профессиональными вредностями.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36650" y="1905000"/>
            <a:ext cx="8007350" cy="41910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Профессиональные болезни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болезни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причиной которых являются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вредные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производственные факторы, внесенные в специальный список профессиональных болезней.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Исторические сведения</a:t>
            </a:r>
            <a:endParaRPr lang="ru-RU" sz="3200" dirty="0"/>
          </a:p>
        </p:txBody>
      </p:sp>
      <p:sp>
        <p:nvSpPr>
          <p:cNvPr id="7782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      </a:t>
            </a:r>
            <a:br>
              <a:rPr lang="ru-RU" sz="2400" dirty="0"/>
            </a:br>
            <a:r>
              <a:rPr lang="ru-RU" sz="2800" dirty="0"/>
              <a:t>Сведения о влиянии условий труда на здоровье и о существовании особенностей профессиональных заболеваний встречаются еще в работах египетских, древнегреческих и римских ученых (Аристотель, Гиппократ, Плен, Лукреций, Гален и др.. - VI-IV вв. До нашей эры). В трудах Гиппократа, жившего примерно 577-450 </a:t>
            </a:r>
            <a:r>
              <a:rPr lang="ru-RU" sz="2800" dirty="0" err="1"/>
              <a:t>гг</a:t>
            </a:r>
            <a:r>
              <a:rPr lang="ru-RU" sz="2800" dirty="0"/>
              <a:t> до нашей эры, описана болезнь </a:t>
            </a:r>
            <a:r>
              <a:rPr lang="ru-RU" sz="2800" dirty="0" smtClean="0"/>
              <a:t> </a:t>
            </a:r>
            <a:r>
              <a:rPr lang="ru-RU" sz="2800" dirty="0"/>
              <a:t>горняков, </a:t>
            </a:r>
            <a:r>
              <a:rPr lang="ru-RU" sz="2800" dirty="0" smtClean="0"/>
              <a:t>протекавшая </a:t>
            </a:r>
            <a:r>
              <a:rPr lang="ru-RU" sz="2800" dirty="0"/>
              <a:t>с тяжелой одышкой</a:t>
            </a:r>
            <a:br>
              <a:rPr lang="ru-RU" sz="28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               Г</a:t>
            </a:r>
            <a:r>
              <a:rPr lang="ru-RU"/>
              <a:t>и</a:t>
            </a:r>
            <a:r>
              <a:rPr lang="uk-UA"/>
              <a:t>ппократ</a:t>
            </a:r>
            <a:endParaRPr lang="ru-RU"/>
          </a:p>
        </p:txBody>
      </p:sp>
      <p:pic>
        <p:nvPicPr>
          <p:cNvPr id="78852" name="Picture 4" descr="f3e7be82a2e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49638" y="1905000"/>
            <a:ext cx="2784475" cy="4191000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               Лукреций</a:t>
            </a:r>
            <a:endParaRPr lang="ru-RU"/>
          </a:p>
        </p:txBody>
      </p:sp>
      <p:pic>
        <p:nvPicPr>
          <p:cNvPr id="79876" name="i-main-pic" descr="Картинка 3 из 142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29063" y="2816225"/>
            <a:ext cx="1825625" cy="2368550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717925" y="1905000"/>
            <a:ext cx="5426075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>В XVI в. были известны работы, в</a:t>
            </a:r>
            <a:r>
              <a:rPr lang="en-US" sz="2800" dirty="0"/>
              <a:t> </a:t>
            </a:r>
            <a:r>
              <a:rPr lang="ru-RU" sz="2800" dirty="0"/>
              <a:t>которых</a:t>
            </a:r>
            <a:r>
              <a:rPr lang="en-US" sz="2800" dirty="0"/>
              <a:t> </a:t>
            </a:r>
            <a:r>
              <a:rPr lang="uk-UA" sz="2800" dirty="0"/>
              <a:t>упоминались</a:t>
            </a:r>
            <a:r>
              <a:rPr lang="ru-RU" sz="2800" dirty="0"/>
              <a:t> профессиональные</a:t>
            </a:r>
            <a:r>
              <a:rPr lang="en-US" sz="2800" dirty="0"/>
              <a:t> </a:t>
            </a:r>
            <a:r>
              <a:rPr lang="ru-RU" sz="2800" dirty="0"/>
              <a:t>болезни того времени. 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ru-RU" sz="2800" dirty="0"/>
              <a:t>В 1556 году</a:t>
            </a:r>
            <a:r>
              <a:rPr lang="en-US" sz="2800" dirty="0"/>
              <a:t> </a:t>
            </a:r>
            <a:r>
              <a:rPr lang="ru-RU" sz="2800" dirty="0"/>
              <a:t>вышла в свет известная работа </a:t>
            </a:r>
            <a:r>
              <a:rPr lang="ru-RU" sz="2800" dirty="0" err="1"/>
              <a:t>Агриколы</a:t>
            </a:r>
            <a:r>
              <a:rPr lang="ru-RU" sz="2800" dirty="0"/>
              <a:t>, посвященная болезни</a:t>
            </a:r>
            <a:br>
              <a:rPr lang="ru-RU" sz="2800" dirty="0"/>
            </a:br>
            <a:r>
              <a:rPr lang="ru-RU" sz="2800" dirty="0"/>
              <a:t>горняков.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205038"/>
            <a:ext cx="2755900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136650" y="1905000"/>
            <a:ext cx="8007350" cy="4191000"/>
          </a:xfrm>
        </p:spPr>
        <p:txBody>
          <a:bodyPr/>
          <a:lstStyle/>
          <a:p>
            <a:r>
              <a:rPr lang="ru-RU" sz="1400" dirty="0"/>
              <a:t> </a:t>
            </a:r>
            <a:r>
              <a:rPr lang="ru-RU" sz="2400" dirty="0" smtClean="0"/>
              <a:t>Признанным основоположником профессиональной патологии является итальянский врач, профессор медицины, ректор </a:t>
            </a:r>
            <a:r>
              <a:rPr lang="ru-RU" sz="2400" dirty="0" err="1" smtClean="0"/>
              <a:t>Падуанского</a:t>
            </a:r>
            <a:r>
              <a:rPr lang="ru-RU" sz="2400" dirty="0" smtClean="0"/>
              <a:t> университета </a:t>
            </a:r>
            <a:r>
              <a:rPr lang="ru-RU" sz="2400" dirty="0" err="1" smtClean="0"/>
              <a:t>Бернардино</a:t>
            </a:r>
            <a:r>
              <a:rPr lang="ru-RU" sz="2400" dirty="0" smtClean="0"/>
              <a:t> </a:t>
            </a:r>
            <a:r>
              <a:rPr lang="ru-RU" sz="2400" dirty="0" err="1" smtClean="0"/>
              <a:t>Рамаццини</a:t>
            </a:r>
            <a:r>
              <a:rPr lang="ru-RU" sz="2400" dirty="0" smtClean="0"/>
              <a:t> (1633–1714). В 1700 г. он издал трактат «О болезнях ремесленников (рассуждение)», в которой были описаны болезни шахтеров, позолотчиков, химиков, кузнецов и других ремесленников (более50 профессий) и представлены в систематизированном виде вопросы профессиональной заболеваемости представителей разнообразных профессий</a:t>
            </a:r>
            <a:r>
              <a:rPr lang="ru-RU" sz="2400" dirty="0" smtClean="0"/>
              <a:t>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42" y="1571612"/>
            <a:ext cx="4857784" cy="4786346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/>
              <a:t>Книга </a:t>
            </a:r>
            <a:r>
              <a:rPr lang="uk-UA" sz="3200" dirty="0" err="1"/>
              <a:t>Рамацини</a:t>
            </a:r>
            <a:r>
              <a:rPr lang="uk-UA" sz="3200" dirty="0"/>
              <a:t> о </a:t>
            </a:r>
            <a:r>
              <a:rPr lang="uk-UA" sz="3200" dirty="0" err="1"/>
              <a:t>болезнях</a:t>
            </a:r>
            <a:r>
              <a:rPr lang="uk-UA" sz="3200" dirty="0"/>
              <a:t> </a:t>
            </a:r>
            <a:r>
              <a:rPr lang="uk-UA" sz="3200" dirty="0" err="1"/>
              <a:t>ремесленников</a:t>
            </a:r>
            <a:endParaRPr lang="ru-RU" sz="3200" dirty="0"/>
          </a:p>
        </p:txBody>
      </p:sp>
      <p:pic>
        <p:nvPicPr>
          <p:cNvPr id="839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0063" y="2008188"/>
            <a:ext cx="4006850" cy="3730625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/>
              <a:t>Русский ученый Єрисман Ф.Ф., который занимался изучением профессио-нальных заболеваний в России</a:t>
            </a:r>
            <a:endParaRPr lang="ru-RU" sz="2800"/>
          </a:p>
        </p:txBody>
      </p:sp>
      <p:pic>
        <p:nvPicPr>
          <p:cNvPr id="84996" name="Picture 4" descr="эрисман">
            <a:hlinkClick r:id="rId2" tooltip="эрисман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484563" y="2009775"/>
            <a:ext cx="2325687" cy="3406775"/>
          </a:xfrm>
          <a:noFill/>
          <a:ln/>
        </p:spPr>
      </p:pic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-3429000" y="32004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uk-UA" sz="2400">
                <a:latin typeface="Times New Roman" pitchFamily="18" charset="0"/>
              </a:rPr>
              <a:t>  ,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Классификация профессиональных болезней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785926"/>
            <a:ext cx="8007350" cy="4310074"/>
          </a:xfrm>
        </p:spPr>
        <p:txBody>
          <a:bodyPr/>
          <a:lstStyle/>
          <a:p>
            <a:pPr>
              <a:buNone/>
            </a:pPr>
            <a:endParaRPr lang="ru-RU" sz="1800" dirty="0" smtClean="0"/>
          </a:p>
          <a:p>
            <a:r>
              <a:rPr lang="ru-RU" dirty="0" smtClean="0"/>
              <a:t>1) </a:t>
            </a:r>
            <a:r>
              <a:rPr lang="ru-RU" b="1" dirty="0" smtClean="0"/>
              <a:t>химических факторов 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2) </a:t>
            </a:r>
            <a:r>
              <a:rPr lang="ru-RU" b="1" dirty="0" smtClean="0"/>
              <a:t>пыли 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3) </a:t>
            </a:r>
            <a:r>
              <a:rPr lang="ru-RU" b="1" dirty="0" smtClean="0"/>
              <a:t>физических факторов </a:t>
            </a:r>
            <a:r>
              <a:rPr lang="ru-RU" dirty="0" smtClean="0"/>
              <a:t>   </a:t>
            </a:r>
            <a:endParaRPr lang="ru-RU" dirty="0" smtClean="0"/>
          </a:p>
          <a:p>
            <a:r>
              <a:rPr lang="ru-RU" dirty="0" smtClean="0"/>
              <a:t>4) </a:t>
            </a:r>
            <a:r>
              <a:rPr lang="ru-RU" b="1" dirty="0" smtClean="0"/>
              <a:t> перенапряжения  </a:t>
            </a:r>
            <a:endParaRPr lang="ru-RU" b="1" dirty="0" smtClean="0"/>
          </a:p>
          <a:p>
            <a:r>
              <a:rPr lang="ru-RU" dirty="0" smtClean="0"/>
              <a:t>5) </a:t>
            </a:r>
            <a:r>
              <a:rPr lang="ru-RU" b="1" dirty="0" smtClean="0"/>
              <a:t>биологических </a:t>
            </a:r>
            <a:r>
              <a:rPr lang="ru-RU" b="1" dirty="0" smtClean="0"/>
              <a:t>факторов</a:t>
            </a:r>
            <a:endParaRPr lang="ru-RU" dirty="0" smtClean="0"/>
          </a:p>
          <a:p>
            <a:r>
              <a:rPr lang="ru-RU" dirty="0" smtClean="0"/>
              <a:t>6) </a:t>
            </a:r>
            <a:r>
              <a:rPr lang="ru-RU" b="1" dirty="0" smtClean="0"/>
              <a:t>аллергических факторов 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7) </a:t>
            </a:r>
            <a:r>
              <a:rPr lang="ru-RU" b="1" dirty="0" smtClean="0"/>
              <a:t>онкологические 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19200" y="304800"/>
            <a:ext cx="7620000" cy="411480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</a:pP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Профессиональные болезни делятся на две группы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609600" indent="-609600" algn="ctr">
              <a:lnSpc>
                <a:spcPct val="90000"/>
              </a:lnSpc>
            </a:pP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1" u="sng" dirty="0"/>
              <a:t>Специфические</a:t>
            </a:r>
            <a:r>
              <a:rPr lang="ru-RU" sz="2400" b="1" dirty="0"/>
              <a:t>, или собственно профессиональные болезни - </a:t>
            </a:r>
            <a:r>
              <a:rPr lang="ru-RU" sz="2400" b="1" dirty="0" smtClean="0"/>
              <a:t> этиология </a:t>
            </a:r>
            <a:r>
              <a:rPr lang="ru-RU" sz="2400" b="1" dirty="0"/>
              <a:t>этих болезней принадлежит определенному профессиональному фактору, они возникают </a:t>
            </a:r>
            <a:r>
              <a:rPr lang="ru-RU" sz="2400" b="1" dirty="0" smtClean="0"/>
              <a:t> только </a:t>
            </a:r>
            <a:r>
              <a:rPr lang="ru-RU" sz="2400" b="1" dirty="0"/>
              <a:t>в производственных условиях (силикоз, вибрационная болезнь лучевая болезнь, интоксикации свинцом, марганцем и др.).</a:t>
            </a:r>
            <a:br>
              <a:rPr lang="ru-RU" sz="2400" b="1" dirty="0"/>
            </a:br>
            <a:r>
              <a:rPr lang="ru-RU" sz="2400" b="1" i="1" u="sng" dirty="0" smtClean="0"/>
              <a:t>Неспецифические </a:t>
            </a:r>
            <a:r>
              <a:rPr lang="ru-RU" sz="2400" b="1" dirty="0" smtClean="0"/>
              <a:t> </a:t>
            </a:r>
            <a:r>
              <a:rPr lang="ru-RU" sz="2400" b="1" dirty="0"/>
              <a:t>профессиональные болезни - это общие заболевания, которые только при определенных профессиональных условиях могут расцениваться как профессиональные заболевания </a:t>
            </a:r>
            <a:r>
              <a:rPr lang="ru-RU" sz="2400" b="1" dirty="0" smtClean="0"/>
              <a:t>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870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1800" dirty="0"/>
              <a:t> </a:t>
            </a:r>
            <a:r>
              <a:rPr lang="ru-RU" sz="18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u="sng" dirty="0" smtClean="0"/>
              <a:t>Острые </a:t>
            </a:r>
            <a:r>
              <a:rPr lang="ru-RU" sz="2400" b="1" i="1" dirty="0" smtClean="0"/>
              <a:t> </a:t>
            </a:r>
            <a:r>
              <a:rPr lang="ru-RU" sz="2400" dirty="0" smtClean="0"/>
              <a:t>  -  </a:t>
            </a:r>
            <a:r>
              <a:rPr lang="ru-RU" sz="2400" dirty="0" smtClean="0"/>
              <a:t>появляются </a:t>
            </a:r>
            <a:r>
              <a:rPr lang="ru-RU" sz="2400" dirty="0" smtClean="0"/>
              <a:t>после единственного воздействия достаточно высоких доз химического вещества, находящегося в воздухе на рабочем месте сотрудника</a:t>
            </a:r>
            <a:r>
              <a:rPr lang="ru-RU" sz="2400" b="1" dirty="0" smtClean="0"/>
              <a:t>.</a:t>
            </a:r>
            <a:r>
              <a:rPr lang="ru-RU" sz="2400" b="1" dirty="0" smtClean="0"/>
              <a:t>          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>
              <a:lnSpc>
                <a:spcPct val="80000"/>
              </a:lnSpc>
              <a:buNone/>
            </a:pPr>
            <a:r>
              <a:rPr lang="ru-RU" sz="2400" dirty="0" smtClean="0"/>
              <a:t>     </a:t>
            </a:r>
            <a:r>
              <a:rPr lang="ru-RU" sz="2400" b="1" i="1" dirty="0" smtClean="0"/>
              <a:t> </a:t>
            </a:r>
            <a:r>
              <a:rPr lang="ru-RU" sz="2400" b="1" i="1" u="sng" dirty="0" smtClean="0"/>
              <a:t>Хронические</a:t>
            </a:r>
            <a:r>
              <a:rPr lang="ru-RU" sz="2400" b="1" i="1" dirty="0" smtClean="0"/>
              <a:t>   </a:t>
            </a:r>
            <a:r>
              <a:rPr lang="ru-RU" sz="2400" b="1" dirty="0" smtClean="0"/>
              <a:t>-  </a:t>
            </a:r>
            <a:r>
              <a:rPr lang="ru-RU" sz="2400" dirty="0" err="1" smtClean="0"/>
              <a:t>развиваютя</a:t>
            </a:r>
            <a:r>
              <a:rPr lang="ru-RU" sz="2400" dirty="0" smtClean="0"/>
              <a:t>  во </a:t>
            </a:r>
            <a:r>
              <a:rPr lang="ru-RU" sz="2400" dirty="0" smtClean="0"/>
              <a:t>время длительного периодического воздействия неблагоприятных факторов на организм рабочего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500042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071678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990600" y="285729"/>
            <a:ext cx="7772400" cy="1571636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ru-RU" sz="4400" dirty="0" smtClean="0"/>
              <a:t>Диагностика</a:t>
            </a:r>
            <a:endParaRPr lang="ru-RU" sz="4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sz="quarter" idx="1"/>
          </p:nvPr>
        </p:nvSpPr>
        <p:spPr>
          <a:xfrm>
            <a:off x="857224" y="1285860"/>
            <a:ext cx="6915176" cy="5572140"/>
          </a:xfrm>
        </p:spPr>
        <p:txBody>
          <a:bodyPr/>
          <a:lstStyle/>
          <a:p>
            <a:r>
              <a:rPr lang="ru-RU" dirty="0" smtClean="0"/>
              <a:t>Принципы: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Полное </a:t>
            </a:r>
            <a:r>
              <a:rPr lang="ru-RU" sz="2000" dirty="0" smtClean="0"/>
              <a:t>изучение анамнеза больного, </a:t>
            </a:r>
            <a:r>
              <a:rPr lang="ru-RU" sz="2000" dirty="0" smtClean="0"/>
              <a:t>его «профессионального</a:t>
            </a:r>
            <a:r>
              <a:rPr lang="ru-RU" sz="2000" dirty="0" smtClean="0"/>
              <a:t>» маршрута». </a:t>
            </a:r>
            <a:endParaRPr lang="ru-RU" sz="2000" dirty="0" smtClean="0"/>
          </a:p>
          <a:p>
            <a:pPr marL="457200" indent="-457200" algn="just">
              <a:buAutoNum type="arabicPeriod"/>
            </a:pPr>
            <a:r>
              <a:rPr lang="ru-RU" sz="2000" dirty="0" smtClean="0"/>
              <a:t>Детальное </a:t>
            </a:r>
            <a:r>
              <a:rPr lang="ru-RU" sz="2000" dirty="0" smtClean="0"/>
              <a:t>ознакомление с характером выполняемой больным работы и санитарно-гигиеническими условиями труда. </a:t>
            </a:r>
            <a:endParaRPr lang="ru-RU" sz="2000" dirty="0" smtClean="0"/>
          </a:p>
          <a:p>
            <a:pPr marL="457200" indent="-457200" algn="just">
              <a:buAutoNum type="arabicPeriod"/>
            </a:pPr>
            <a:r>
              <a:rPr lang="ru-RU" sz="2000" dirty="0" smtClean="0"/>
              <a:t>Выявление </a:t>
            </a:r>
            <a:r>
              <a:rPr lang="ru-RU" sz="2000" dirty="0" smtClean="0"/>
              <a:t>в клинической картине наличия </a:t>
            </a:r>
            <a:r>
              <a:rPr lang="ru-RU" sz="2000" dirty="0" smtClean="0"/>
              <a:t>комплекса клинико-физиологических</a:t>
            </a:r>
            <a:r>
              <a:rPr lang="ru-RU" sz="2000" dirty="0" smtClean="0"/>
              <a:t>, гематологических, биохимических, рентгеноморфологических изменений, характерных для данной формы профессионального заболевания. </a:t>
            </a:r>
            <a:endParaRPr lang="ru-RU" sz="2000" dirty="0" smtClean="0"/>
          </a:p>
          <a:p>
            <a:pPr marL="457200" indent="-457200" algn="just">
              <a:buAutoNum type="arabicPeriod"/>
            </a:pPr>
            <a:r>
              <a:rPr lang="ru-RU" sz="2000" dirty="0" smtClean="0"/>
              <a:t>Определение в соответствующих биологических средах химического агента или его дериватов, вызвавших заболевание 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428736"/>
            <a:ext cx="8007350" cy="4667264"/>
          </a:xfrm>
        </p:spPr>
        <p:txBody>
          <a:bodyPr/>
          <a:lstStyle/>
          <a:p>
            <a:pPr marL="514350" indent="-514350">
              <a:buNone/>
            </a:pPr>
            <a:r>
              <a:rPr lang="ru-RU" dirty="0" smtClean="0"/>
              <a:t> </a:t>
            </a:r>
            <a:r>
              <a:rPr lang="ru-RU" sz="2000" dirty="0" smtClean="0"/>
              <a:t>5.  Определение </a:t>
            </a:r>
            <a:r>
              <a:rPr lang="ru-RU" sz="2000" dirty="0" smtClean="0"/>
              <a:t>специфической сенсибилизации в отношении некоторых химических веществ с применением кожных, внутрикожных, </a:t>
            </a:r>
            <a:r>
              <a:rPr lang="ru-RU" sz="2000" dirty="0" err="1" smtClean="0"/>
              <a:t>эндоназальных</a:t>
            </a:r>
            <a:r>
              <a:rPr lang="ru-RU" sz="2000" dirty="0" smtClean="0"/>
              <a:t> и ингаляционных </a:t>
            </a:r>
            <a:r>
              <a:rPr lang="ru-RU" sz="2000" dirty="0" smtClean="0"/>
              <a:t>проб</a:t>
            </a:r>
          </a:p>
          <a:p>
            <a:pPr marL="514350" indent="-514350">
              <a:buNone/>
            </a:pPr>
            <a:endParaRPr lang="ru-RU" sz="2000" dirty="0" smtClean="0"/>
          </a:p>
          <a:p>
            <a:pPr marL="457200" indent="-457200">
              <a:buNone/>
            </a:pPr>
            <a:r>
              <a:rPr lang="ru-RU" sz="2000" dirty="0" smtClean="0"/>
              <a:t> 6.    </a:t>
            </a:r>
            <a:r>
              <a:rPr lang="ru-RU" sz="2000" dirty="0" smtClean="0"/>
              <a:t>Д</a:t>
            </a:r>
            <a:r>
              <a:rPr lang="ru-RU" sz="2000" dirty="0" smtClean="0"/>
              <a:t>анные </a:t>
            </a:r>
            <a:r>
              <a:rPr lang="ru-RU" sz="2000" dirty="0" smtClean="0"/>
              <a:t>диспансерного обследования (периодических: медицинских осмотров) и сведения об обращаемости больного и его заболеваемости с временной утратой трудоспособности, которые дают возможность судить о динамике развития заболевания. </a:t>
            </a:r>
            <a:endParaRPr lang="ru-RU" sz="2000" dirty="0" smtClean="0"/>
          </a:p>
          <a:p>
            <a:pPr marL="457200" indent="-457200">
              <a:buNone/>
            </a:pPr>
            <a:endParaRPr lang="ru-RU" sz="2000" dirty="0" smtClean="0"/>
          </a:p>
          <a:p>
            <a:pPr marL="457200" indent="-457200">
              <a:buNone/>
            </a:pPr>
            <a:r>
              <a:rPr lang="ru-RU" sz="2000" dirty="0" smtClean="0"/>
              <a:t>7</a:t>
            </a:r>
            <a:r>
              <a:rPr lang="ru-RU" sz="2000" dirty="0" smtClean="0"/>
              <a:t>. </a:t>
            </a:r>
            <a:r>
              <a:rPr lang="ru-RU" sz="2000" dirty="0" smtClean="0"/>
              <a:t>   Выявление </a:t>
            </a:r>
            <a:r>
              <a:rPr lang="ru-RU" sz="2000" dirty="0" smtClean="0"/>
              <a:t>заболевания со своеобразной клинической картиной у ряда или группы лиц, работающих в одних и тех же </a:t>
            </a:r>
            <a:r>
              <a:rPr lang="ru-RU" sz="2000" dirty="0" smtClean="0"/>
              <a:t>условиях 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880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>Согласно инструкции по применению,, Списка профессиональных заболеваний "диагноз профессионального заболевания (интоксикации) может быть поставлен врачом любого лечебно-профилактического учреждения после обязательной консультации со специалистом </a:t>
            </a:r>
            <a:r>
              <a:rPr lang="ru-RU" sz="2800" dirty="0" err="1"/>
              <a:t>профпатологом</a:t>
            </a:r>
            <a:r>
              <a:rPr lang="ru-RU" sz="2800" dirty="0"/>
              <a:t> и врачом гигиены труда территориальной санитарно-эпидемиологической станции.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Лечение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r>
              <a:rPr lang="ru-RU" b="1" dirty="0" smtClean="0"/>
              <a:t>Комплексное</a:t>
            </a:r>
            <a:r>
              <a:rPr lang="ru-RU" dirty="0" smtClean="0"/>
              <a:t>: этиологическое, патогенетическое и симптоматическое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Препараты применяемые в лечении профессиональных заболеваний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Антибиотики</a:t>
            </a:r>
          </a:p>
          <a:p>
            <a:r>
              <a:rPr lang="ru-RU" dirty="0" smtClean="0"/>
              <a:t>Сульфаниламиды</a:t>
            </a:r>
          </a:p>
          <a:p>
            <a:r>
              <a:rPr lang="ru-RU" dirty="0" err="1" smtClean="0"/>
              <a:t>Глюкокортикоиды</a:t>
            </a:r>
            <a:endParaRPr lang="ru-RU" dirty="0" smtClean="0"/>
          </a:p>
          <a:p>
            <a:r>
              <a:rPr lang="ru-RU" dirty="0" err="1" smtClean="0"/>
              <a:t>Бронхолитики</a:t>
            </a:r>
            <a:endParaRPr lang="ru-RU" dirty="0" smtClean="0"/>
          </a:p>
          <a:p>
            <a:r>
              <a:rPr lang="ru-RU" dirty="0" err="1" smtClean="0"/>
              <a:t>Сердечн-ососудистые</a:t>
            </a:r>
            <a:r>
              <a:rPr lang="ru-RU" dirty="0" smtClean="0"/>
              <a:t> средства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effectLst/>
              </a:rPr>
              <a:t>Экспертиза трудоспособности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714488"/>
            <a:ext cx="8007350" cy="271464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effectLst/>
              </a:rPr>
              <a:t>Экспертиза трудоспособности при профессиональных заболеваниях отличается целым рядом особенностей.</a:t>
            </a:r>
          </a:p>
          <a:p>
            <a:pPr marL="0" indent="0" algn="just">
              <a:buNone/>
            </a:pPr>
            <a:r>
              <a:rPr lang="ru-RU" sz="2800" dirty="0" smtClean="0">
                <a:effectLst/>
              </a:rPr>
              <a:t>Решение </a:t>
            </a:r>
            <a:r>
              <a:rPr lang="ru-RU" sz="2800" dirty="0" smtClean="0">
                <a:effectLst/>
              </a:rPr>
              <a:t>экспертных вопросов при профессиональных заболеваниях зависит от клинических особенностей заболевания, его течения, а также характера условий труда заболевших. Диагноз профессионального заболевания ещё не определяет нарушение трудоспособности больного. 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Задачи трудовой экспертизы при </a:t>
            </a:r>
            <a:r>
              <a:rPr lang="ru-RU" sz="4000" dirty="0" smtClean="0"/>
              <a:t>проф.болезнях: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выявление начальных форм </a:t>
            </a:r>
            <a:r>
              <a:rPr lang="ru-RU" i="1" dirty="0" smtClean="0"/>
              <a:t>заболеваний</a:t>
            </a:r>
          </a:p>
          <a:p>
            <a:r>
              <a:rPr lang="ru-RU" i="1" dirty="0" smtClean="0"/>
              <a:t> </a:t>
            </a:r>
            <a:r>
              <a:rPr lang="ru-RU" i="1" dirty="0" smtClean="0"/>
              <a:t>предупреждение прогрессирования </a:t>
            </a:r>
            <a:r>
              <a:rPr lang="ru-RU" i="1" dirty="0" smtClean="0"/>
              <a:t>процесса</a:t>
            </a:r>
          </a:p>
          <a:p>
            <a:r>
              <a:rPr lang="ru-RU" i="1" dirty="0" smtClean="0"/>
              <a:t>своевременное </a:t>
            </a:r>
            <a:r>
              <a:rPr lang="ru-RU" i="1" dirty="0" smtClean="0"/>
              <a:t>рациональное трудоустройство.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/>
              </a:rPr>
              <a:t> </a:t>
            </a:r>
            <a:r>
              <a:rPr lang="ru-RU" dirty="0" smtClean="0"/>
              <a:t>Виды потери трудоспособности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endParaRPr lang="ru-RU" b="1" dirty="0" smtClean="0">
              <a:effectLst/>
            </a:endParaRPr>
          </a:p>
          <a:p>
            <a:pPr>
              <a:lnSpc>
                <a:spcPct val="90000"/>
              </a:lnSpc>
            </a:pPr>
            <a:r>
              <a:rPr lang="ru-RU" dirty="0" smtClean="0"/>
              <a:t> Потеря трудоспособности при профессиональных болезнях может быть частичной или полной.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При этом различают следующие виды потери трудоспособности: временную, длительную и постоянную.</a:t>
            </a:r>
            <a:br>
              <a:rPr lang="ru-RU" dirty="0" smtClean="0"/>
            </a:br>
            <a:r>
              <a:rPr lang="ru-RU" b="1" dirty="0" smtClean="0">
                <a:effectLst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36650" y="1905000"/>
            <a:ext cx="8007350" cy="4191000"/>
          </a:xfrm>
        </p:spPr>
        <p:txBody>
          <a:bodyPr/>
          <a:lstStyle/>
          <a:p>
            <a:r>
              <a:rPr lang="ru-RU" sz="2400" b="1" u="sng" dirty="0" smtClean="0">
                <a:effectLst/>
              </a:rPr>
              <a:t>Полная нетрудоспособность </a:t>
            </a:r>
            <a:r>
              <a:rPr lang="ru-RU" sz="2400" b="1" dirty="0" smtClean="0">
                <a:effectLst/>
              </a:rPr>
              <a:t>- это когда человек вследствие заболевания не может и не должен выполнять никакой работы и нуждается в специальном лечебном режиме. </a:t>
            </a:r>
            <a:br>
              <a:rPr lang="ru-RU" sz="2400" b="1" dirty="0" smtClean="0">
                <a:effectLst/>
              </a:rPr>
            </a:br>
            <a:r>
              <a:rPr lang="ru-RU" sz="2400" b="1" dirty="0" smtClean="0">
                <a:effectLst/>
              </a:rPr>
              <a:t/>
            </a:r>
            <a:br>
              <a:rPr lang="ru-RU" sz="2400" b="1" dirty="0" smtClean="0">
                <a:effectLst/>
              </a:rPr>
            </a:br>
            <a:r>
              <a:rPr lang="ru-RU" sz="2400" b="1" u="sng" dirty="0" smtClean="0">
                <a:effectLst/>
              </a:rPr>
              <a:t>Частичная нетрудоспособность </a:t>
            </a:r>
            <a:r>
              <a:rPr lang="ru-RU" sz="2400" b="1" dirty="0" smtClean="0">
                <a:effectLst/>
              </a:rPr>
              <a:t>- это нетрудоспособность в своей профессии при сохранении способности выполнения другой работы. Если человек может работать в облегченных условиях или выполнять меньший объем работы, то он считается частично утратившим трудоспособность. </a:t>
            </a:r>
            <a:br>
              <a:rPr lang="ru-RU" sz="2400" b="1" dirty="0" smtClean="0">
                <a:effectLst/>
              </a:rPr>
            </a:br>
            <a:endParaRPr lang="ru-RU" sz="2400" b="1" dirty="0" smtClean="0">
              <a:effectLst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44529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временной потере трудоспособности больничные листы оплачиваются в размере 100% заработка независимо от трудового стажа работающего.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Размер пенсий по профессиональной инвалидности больше, чем размер пенсий при инвалидности от общего (непрофессиональных) заболеваний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Пенсионную пособие по инвалидности вследствие профессионального заболевания назначают независимо от трудового стажа и стажа работы с профессиональными вредностями.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 необходимости больным с профессиональным заболеванием предоставляют бесплатные путевки на санаторно-курортное лечение, оздоровление в санаториях-профилакториях, диетическое питание, улучшают жилищные условия и др..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5939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Льготы </a:t>
            </a:r>
            <a:r>
              <a:rPr lang="ru-RU" sz="3200" dirty="0" smtClean="0"/>
              <a:t>для больных профессиональными заболеваниями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Предварительные медицинские осмотры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Проводятся при поступлении на работу для выявления профессиональной пригодности по состоянию здоровья и возможности использования рабочих на производствах с профессиональными вредностями. Такие медицинские осмотры позволяют своевременно выявлять у поступающих на работу заболевания, являющиеся противопоказанием для работы с вредными факторами производственной среды.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042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Лечебно-профилактическая </a:t>
            </a:r>
            <a:r>
              <a:rPr lang="ru-RU" sz="3200" b="0" dirty="0" smtClean="0"/>
              <a:t>помощь</a:t>
            </a:r>
            <a:r>
              <a:rPr lang="ru-RU" dirty="0" smtClean="0"/>
              <a:t> </a:t>
            </a:r>
            <a:r>
              <a:rPr lang="ru-RU" sz="3200" dirty="0" smtClean="0"/>
              <a:t>: диспансеризация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Целью является раннее выявление начальных признаков профессиональных заболеваний, а также своевременное выявление ранних форм непрофессиональных заболеваний, при которых дальнейшая работа в условиях действия соответствующих вредных факторов противопоказана.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144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Периодические медицинские осмотры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500174"/>
            <a:ext cx="8007350" cy="459582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1</a:t>
            </a:r>
            <a:r>
              <a:rPr lang="ru-RU" sz="2000" dirty="0" smtClean="0"/>
              <a:t>.  </a:t>
            </a:r>
            <a:r>
              <a:rPr lang="ru-RU" sz="2000" dirty="0"/>
              <a:t>Врожденные аномалии органов с выраженной недостаточностью их функций.</a:t>
            </a:r>
            <a:br>
              <a:rPr lang="ru-RU" sz="2000" dirty="0"/>
            </a:br>
            <a:r>
              <a:rPr lang="ru-RU" sz="2000" dirty="0"/>
              <a:t> 2. </a:t>
            </a:r>
            <a:r>
              <a:rPr lang="ru-RU" sz="2000" dirty="0" smtClean="0"/>
              <a:t> Органические </a:t>
            </a:r>
            <a:r>
              <a:rPr lang="ru-RU" sz="2000" dirty="0"/>
              <a:t>заболевания центральной нервной системы со стойкими выраженными нарушениями функции.</a:t>
            </a:r>
            <a:br>
              <a:rPr lang="ru-RU" sz="2000" dirty="0"/>
            </a:br>
            <a:r>
              <a:rPr lang="ru-RU" sz="2000" dirty="0"/>
              <a:t> 3</a:t>
            </a:r>
            <a:r>
              <a:rPr lang="ru-RU" sz="2000" dirty="0" smtClean="0"/>
              <a:t>.  </a:t>
            </a:r>
            <a:r>
              <a:rPr lang="ru-RU" sz="2000" dirty="0"/>
              <a:t>Хронические психические заболевания.</a:t>
            </a:r>
            <a:br>
              <a:rPr lang="ru-RU" sz="2000" dirty="0"/>
            </a:br>
            <a:r>
              <a:rPr lang="ru-RU" sz="2000" dirty="0"/>
              <a:t> </a:t>
            </a:r>
            <a:r>
              <a:rPr lang="ru-RU" sz="2000" dirty="0" smtClean="0"/>
              <a:t>4.</a:t>
            </a:r>
            <a:r>
              <a:rPr lang="ru-RU" sz="2000" dirty="0" smtClean="0">
                <a:sym typeface="Symbol" pitchFamily="18" charset="2"/>
              </a:rPr>
              <a:t> </a:t>
            </a:r>
            <a:r>
              <a:rPr lang="ru-RU" sz="2000" dirty="0" smtClean="0"/>
              <a:t>Болезни </a:t>
            </a:r>
            <a:r>
              <a:rPr lang="ru-RU" sz="2000" dirty="0"/>
              <a:t>эндокринной системы с выраженными нарушениями функций.</a:t>
            </a:r>
            <a:br>
              <a:rPr lang="ru-RU" sz="2000" dirty="0"/>
            </a:br>
            <a:r>
              <a:rPr lang="ru-RU" sz="2000" dirty="0"/>
              <a:t> 5. </a:t>
            </a:r>
            <a:r>
              <a:rPr lang="ru-RU" sz="2000" dirty="0" smtClean="0"/>
              <a:t> Злокачественные </a:t>
            </a:r>
            <a:r>
              <a:rPr lang="ru-RU" sz="2000" dirty="0"/>
              <a:t>новообразования.</a:t>
            </a:r>
            <a:br>
              <a:rPr lang="ru-RU" sz="2000" dirty="0"/>
            </a:br>
            <a:r>
              <a:rPr lang="ru-RU" sz="2000" dirty="0"/>
              <a:t> 6</a:t>
            </a:r>
            <a:r>
              <a:rPr lang="ru-RU" sz="2000" dirty="0" smtClean="0"/>
              <a:t>.  </a:t>
            </a:r>
            <a:r>
              <a:rPr lang="ru-RU" sz="2000" dirty="0"/>
              <a:t>Все заболевания крови и кроветворения.</a:t>
            </a:r>
            <a:br>
              <a:rPr lang="ru-RU" sz="2000" dirty="0"/>
            </a:br>
            <a:r>
              <a:rPr lang="ru-RU" sz="2000" dirty="0"/>
              <a:t> 7</a:t>
            </a:r>
            <a:r>
              <a:rPr lang="ru-RU" sz="2000" dirty="0" smtClean="0"/>
              <a:t>.  </a:t>
            </a:r>
            <a:r>
              <a:rPr lang="ru-RU" sz="2000" dirty="0"/>
              <a:t>Гипертоническая болезнь III стадии.</a:t>
            </a:r>
            <a:br>
              <a:rPr lang="ru-RU" sz="2000" dirty="0"/>
            </a:br>
            <a:r>
              <a:rPr lang="ru-RU" sz="2000" dirty="0"/>
              <a:t> 8</a:t>
            </a:r>
            <a:r>
              <a:rPr lang="ru-RU" sz="2000" dirty="0" smtClean="0"/>
              <a:t>.  </a:t>
            </a:r>
            <a:r>
              <a:rPr lang="ru-RU" sz="2000" dirty="0"/>
              <a:t>Болезни сердца с недостаточностью кровообращения.</a:t>
            </a:r>
            <a:br>
              <a:rPr lang="ru-RU" sz="2000" dirty="0"/>
            </a:br>
            <a:r>
              <a:rPr lang="ru-RU" sz="2000" dirty="0"/>
              <a:t> 9. </a:t>
            </a:r>
            <a:r>
              <a:rPr lang="ru-RU" sz="2000" dirty="0" smtClean="0"/>
              <a:t> Хронические </a:t>
            </a:r>
            <a:r>
              <a:rPr lang="ru-RU" sz="2000" dirty="0"/>
              <a:t>болезни легких с выраженной легочно-сердечной недостаточностью.</a:t>
            </a:r>
            <a:br>
              <a:rPr lang="ru-RU" sz="2000" dirty="0"/>
            </a:br>
            <a:r>
              <a:rPr lang="ru-RU" sz="2000" dirty="0"/>
              <a:t>10</a:t>
            </a:r>
            <a:r>
              <a:rPr lang="ru-RU" sz="2000" dirty="0" smtClean="0"/>
              <a:t>.  </a:t>
            </a:r>
            <a:r>
              <a:rPr lang="ru-RU" sz="2000" dirty="0"/>
              <a:t>Бронхиальная астма тяжелого течения с выраженным нарушением дыхания и кровообращения.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62470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Медицинские противопоказания к допуску на работу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</a:t>
            </a:r>
            <a:r>
              <a:rPr lang="ru-RU" sz="2000" dirty="0"/>
              <a:t>11. Активные формы туберкулеза любой локализации.</a:t>
            </a:r>
            <a:br>
              <a:rPr lang="ru-RU" sz="2000" dirty="0"/>
            </a:br>
            <a:r>
              <a:rPr lang="ru-RU" sz="2000" dirty="0"/>
              <a:t> 12. Язвенная болезнь желудка и 12-перстной кишки с хроническим рецидивирующим течением и склонностью к осложнениям.</a:t>
            </a:r>
            <a:br>
              <a:rPr lang="ru-RU" sz="2000" dirty="0"/>
            </a:br>
            <a:r>
              <a:rPr lang="ru-RU" sz="2000" dirty="0"/>
              <a:t> 13. Цирроз печени и активные хронические гепатиты.</a:t>
            </a:r>
            <a:br>
              <a:rPr lang="ru-RU" sz="2000" dirty="0"/>
            </a:br>
            <a:r>
              <a:rPr lang="ru-RU" sz="2000" dirty="0"/>
              <a:t> 14. Хронические болезни почек с явлениями почечной недостаточности.</a:t>
            </a:r>
            <a:br>
              <a:rPr lang="ru-RU" sz="2000" dirty="0"/>
            </a:br>
            <a:r>
              <a:rPr lang="ru-RU" sz="2000" dirty="0"/>
              <a:t> 15. Коллагенозы.</a:t>
            </a:r>
            <a:br>
              <a:rPr lang="ru-RU" sz="2000" dirty="0"/>
            </a:br>
            <a:r>
              <a:rPr lang="ru-RU" sz="2000" dirty="0"/>
              <a:t> 16. Болезни суставов со стойкими нарушениями функции.</a:t>
            </a:r>
            <a:br>
              <a:rPr lang="ru-RU" sz="2000" dirty="0"/>
            </a:br>
            <a:r>
              <a:rPr lang="ru-RU" sz="2000" dirty="0"/>
              <a:t> 17. Беременность и период лактации.</a:t>
            </a:r>
            <a:br>
              <a:rPr lang="ru-RU" sz="2000" dirty="0"/>
            </a:br>
            <a:r>
              <a:rPr lang="ru-RU" sz="2000" dirty="0"/>
              <a:t> 18. Привычное невынашивание и аномалии плода в анамнезе у женщин, планирующих деторождение.</a:t>
            </a:r>
            <a:br>
              <a:rPr lang="ru-RU" sz="2000" dirty="0"/>
            </a:br>
            <a:r>
              <a:rPr lang="ru-RU" sz="2000" dirty="0"/>
              <a:t> 19. Нарушение менструальной функции, сопровождающееся маточными кровотечениями.</a:t>
            </a:r>
            <a:br>
              <a:rPr lang="ru-RU" sz="2000" dirty="0"/>
            </a:br>
            <a:r>
              <a:rPr lang="ru-RU" sz="2000" dirty="0"/>
              <a:t> 20. Декомпенсированная глаукома.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6349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Медицинские противопоказания к допуску на работу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выделяют три диспансерные группы лиц: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D1 – лица, не имеющие признаков воздействия факторов производственной среды.</a:t>
            </a:r>
          </a:p>
          <a:p>
            <a:r>
              <a:rPr lang="ru-RU" sz="2800" dirty="0" smtClean="0"/>
              <a:t>D2 – группа повышенного риска (все лица, работающие в условиях воздействия вредных факторов производственной среды </a:t>
            </a:r>
            <a:r>
              <a:rPr lang="ru-RU" sz="2800" dirty="0" smtClean="0"/>
              <a:t> </a:t>
            </a:r>
            <a:r>
              <a:rPr lang="ru-RU" sz="2800" dirty="0" smtClean="0"/>
              <a:t>и имеющие стаж работы &gt; 10 лет.</a:t>
            </a:r>
          </a:p>
          <a:p>
            <a:r>
              <a:rPr lang="ru-RU" sz="2800" dirty="0" smtClean="0"/>
              <a:t>D3 – больные профессиональными заболеваниями.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Пациенты с профессиональной патологией должны быть: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571612"/>
            <a:ext cx="8007350" cy="4524388"/>
          </a:xfrm>
        </p:spPr>
        <p:txBody>
          <a:bodyPr/>
          <a:lstStyle/>
          <a:p>
            <a:r>
              <a:rPr lang="ru-RU" dirty="0" smtClean="0"/>
              <a:t>- </a:t>
            </a:r>
            <a:r>
              <a:rPr lang="ru-RU" sz="2000" dirty="0" smtClean="0"/>
              <a:t>все взяты на диспансерный учёт сразу же после установления диагноза профессионального заболевания (включая лиц с начальными формами);</a:t>
            </a:r>
          </a:p>
          <a:p>
            <a:r>
              <a:rPr lang="ru-RU" sz="2000" dirty="0" smtClean="0"/>
              <a:t>- находиться под диспансерным наблюдением в течение всей жизни;</a:t>
            </a:r>
          </a:p>
          <a:p>
            <a:r>
              <a:rPr lang="ru-RU" sz="2000" dirty="0" smtClean="0"/>
              <a:t>- принципы диспансеризации больных определяются особенностями течения отдельных форм профессиональных заболеваний.</a:t>
            </a:r>
          </a:p>
          <a:p>
            <a:r>
              <a:rPr lang="ru-RU" sz="2000" dirty="0" smtClean="0"/>
              <a:t>- в целях профилактики прогрессирования профзаболеваний и присоединения осложнений все больные с выраженными формами патологии должны получать курсовое лечение в профпатологических стационарах.</a:t>
            </a:r>
          </a:p>
          <a:p>
            <a:r>
              <a:rPr lang="ru-RU" sz="2000" dirty="0" smtClean="0"/>
              <a:t>- рационально трудоустроены, что является обязательной составляющей частью реабилитации больных.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385175" cy="1319234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Принципы </a:t>
            </a:r>
            <a:r>
              <a:rPr lang="ru-RU" sz="3200" dirty="0" smtClean="0"/>
              <a:t>медико-социальной экспертизы профессиональных заболеваний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Трудоспособность – совокупность врождённых и приобретённых способностей человека к действию, направленному на получение социально значимого </a:t>
            </a:r>
            <a:r>
              <a:rPr lang="ru-RU" sz="2800" dirty="0" err="1" smtClean="0"/>
              <a:t>результа</a:t>
            </a:r>
            <a:r>
              <a:rPr lang="ru-RU" sz="2800" dirty="0" smtClean="0"/>
              <a:t> </a:t>
            </a:r>
            <a:r>
              <a:rPr lang="ru-RU" sz="2800" dirty="0" smtClean="0"/>
              <a:t>в </a:t>
            </a:r>
            <a:r>
              <a:rPr lang="ru-RU" sz="2800" dirty="0" smtClean="0"/>
              <a:t>виде </a:t>
            </a:r>
            <a:r>
              <a:rPr lang="ru-RU" sz="2800" dirty="0" smtClean="0"/>
              <a:t>определённого продукта, изделия или услуги.</a:t>
            </a:r>
          </a:p>
          <a:p>
            <a:r>
              <a:rPr lang="ru-RU" sz="2800" dirty="0" smtClean="0"/>
              <a:t>Профессиональная трудоспособность – способность человека к выполнению определённого объёма и качества работы по конкретной профессии.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При решении экспертных вопросов учитываются: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1)Нозологическая форма заболевания.</a:t>
            </a:r>
          </a:p>
          <a:p>
            <a:r>
              <a:rPr lang="ru-RU" sz="2800" dirty="0" smtClean="0"/>
              <a:t>2)Степень функциональных расстройств.</a:t>
            </a:r>
          </a:p>
          <a:p>
            <a:r>
              <a:rPr lang="ru-RU" sz="2800" dirty="0" smtClean="0"/>
              <a:t>3) Характер течения процесса.</a:t>
            </a:r>
          </a:p>
          <a:p>
            <a:r>
              <a:rPr lang="ru-RU" sz="2800" dirty="0" smtClean="0"/>
              <a:t>4) Прогноз заболевания.</a:t>
            </a:r>
          </a:p>
          <a:p>
            <a:r>
              <a:rPr lang="ru-RU" sz="2800" dirty="0" smtClean="0"/>
              <a:t>5) Знание профессии.</a:t>
            </a:r>
          </a:p>
          <a:p>
            <a:r>
              <a:rPr lang="ru-RU" sz="2800" dirty="0" smtClean="0"/>
              <a:t>6) Возраст больного.</a:t>
            </a:r>
          </a:p>
          <a:p>
            <a:r>
              <a:rPr lang="ru-RU" sz="2800" dirty="0" smtClean="0"/>
              <a:t>7) Квалификация.</a:t>
            </a:r>
          </a:p>
          <a:p>
            <a:r>
              <a:rPr lang="ru-RU" sz="2800" dirty="0" smtClean="0"/>
              <a:t>8) Образовательный ценз.</a:t>
            </a:r>
          </a:p>
          <a:p>
            <a:r>
              <a:rPr lang="ru-RU" sz="2800" dirty="0" smtClean="0"/>
              <a:t>9) Стаж по вредности</a:t>
            </a:r>
            <a:endParaRPr lang="ru-RU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При временном переводе на другую работу в связи с профессиональным заболеванием по решению ВКК больному выдается так называемый трудовой (</a:t>
            </a:r>
            <a:r>
              <a:rPr lang="ru-RU" sz="2400" dirty="0" smtClean="0"/>
              <a:t>доплатный) </a:t>
            </a:r>
            <a:r>
              <a:rPr lang="ru-RU" sz="2400" dirty="0"/>
              <a:t>больничный лист, согласно которому производится доплата до прежнего среднего заработка. Трудовой больничный лист единовременно выдается не более чем на 10 дней, а максимальный срок продления его не должен превышать 2 месяцев в календарном году.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554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Трудовой больничный лист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Выдача доплатного больничного листа целесообразна при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sz="2400" dirty="0" smtClean="0"/>
              <a:t>наличии предпосылок к получению хорошего лечебного эффекта, особенно у ранее не леченных больных;</a:t>
            </a:r>
          </a:p>
          <a:p>
            <a:r>
              <a:rPr lang="ru-RU" sz="2400" dirty="0" smtClean="0"/>
              <a:t>- при относительно небольшом сроке, прошедшим от начала заболевания;</a:t>
            </a:r>
          </a:p>
          <a:p>
            <a:r>
              <a:rPr lang="ru-RU" sz="2400" dirty="0" smtClean="0"/>
              <a:t>- при отсутствии сопутствующих заболеваний, которые могут препятствовать профессионально-трудовой реабилитации;</a:t>
            </a:r>
          </a:p>
          <a:p>
            <a:r>
              <a:rPr lang="ru-RU" sz="2400" dirty="0" smtClean="0"/>
              <a:t>- при начальных формах заболевания, при которых течение процесса не склонно к прогрессированию.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Инвалидность I группы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назначается больным с полной стойкой (длительной) утратой трудоспособности, которые вследствие резко выраженных органических изменений со стороны отдельных органов и систем и их функциональных расстройств не могут сами себя обслуживать и нуждаются в постоянном постороннем уходе.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656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Группы инвалидности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5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Инвалидность II группы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назначается больным с полной постоянной или длительной потерей трудоспособности и проявляются значительно выраженными функциональными нарушениями, а также при быстром прогрессировании болезни. Такие больные не нуждаются в постоянной посторонней помощи, а некоторым из них могут быть доступны отдельные виды труда в специально созданных облегченных условиях.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0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Группы инвалидности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Инвалидность III группы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назначается больным с частичной потерей трудоспособности, вызванной хроническими заболеваниями или с анатомическими дефектами, которые значительно снижают работоспособность в связи с нарушением функции организма.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861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Группы инвалидности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 центр профессиональной патологии представ­ляются следующие документы: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500174"/>
            <a:ext cx="8007350" cy="4786346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направление </a:t>
            </a:r>
            <a:r>
              <a:rPr lang="ru-RU" sz="2000" dirty="0" smtClean="0"/>
              <a:t>с указанием цели медицинского обследования и пред­полагаемого профессионального диагноза;</a:t>
            </a:r>
          </a:p>
          <a:p>
            <a:r>
              <a:rPr lang="ru-RU" sz="2000" dirty="0" smtClean="0"/>
              <a:t>заверенная отделом кадров копия трудовой книжки работника, под­тверждающая трудовой стаж на предприятии, где могла возникнуть профессиональная болезнь;</a:t>
            </a:r>
          </a:p>
          <a:p>
            <a:r>
              <a:rPr lang="ru-RU" sz="2000" dirty="0" smtClean="0"/>
              <a:t>выписка из медицинской карты амбулаторного больного, где указы­ваются все перенесенные заболевания, время их возникновения, результаты проведенных инструментальных и лабораторных методов исследования, содержание проведенного лечения и его эффектив­ность;</a:t>
            </a:r>
          </a:p>
          <a:p>
            <a:r>
              <a:rPr lang="ru-RU" sz="2000" dirty="0" smtClean="0"/>
              <a:t>сведения о результатах предварительного (при поступлении на ра­боту) и периодических медицинских осмотров;</a:t>
            </a:r>
          </a:p>
          <a:p>
            <a:r>
              <a:rPr lang="ru-RU" sz="2000" dirty="0" smtClean="0"/>
              <a:t>санитарно-гигиеническая характеристика условий труда.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825" y="214290"/>
            <a:ext cx="8385175" cy="1041385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>Критерии </a:t>
            </a:r>
            <a:r>
              <a:rPr lang="ru-RU" sz="2800" dirty="0" smtClean="0"/>
              <a:t>установления степени утраты профессиональной </a:t>
            </a:r>
            <a:r>
              <a:rPr lang="ru-RU" sz="2800" dirty="0" smtClean="0"/>
              <a:t>трудоспособности</a:t>
            </a:r>
            <a:r>
              <a:rPr lang="ru-RU" sz="2800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8702706" cy="5715016"/>
          </a:xfrm>
        </p:spPr>
        <p:txBody>
          <a:bodyPr/>
          <a:lstStyle/>
          <a:p>
            <a:r>
              <a:rPr lang="ru-RU" sz="1800" u="sng" dirty="0" smtClean="0"/>
              <a:t>100% </a:t>
            </a:r>
            <a:r>
              <a:rPr lang="ru-RU" sz="1800" dirty="0" smtClean="0"/>
              <a:t>- у пострадавшего наступила полная утрата профессиональной трудоспособности вследствие резко выраженного нарушения функ­ций организма при наличии абсолютных противопоказаний для выполнения любых видов профессиональной деятельности, даже в специально созданных условиях;</a:t>
            </a:r>
          </a:p>
          <a:p>
            <a:r>
              <a:rPr lang="ru-RU" sz="1800" u="sng" dirty="0" smtClean="0"/>
              <a:t>от 70 до 90% </a:t>
            </a:r>
            <a:r>
              <a:rPr lang="ru-RU" sz="1800" dirty="0" smtClean="0"/>
              <a:t>- пострадавший вследствие выраженного нарушения функций организма может выполнять работу лишь в специально созданных условиях;</a:t>
            </a:r>
          </a:p>
          <a:p>
            <a:r>
              <a:rPr lang="ru-RU" sz="1800" u="sng" dirty="0" smtClean="0"/>
              <a:t>от 40 до 60% </a:t>
            </a:r>
            <a:r>
              <a:rPr lang="ru-RU" sz="1800" dirty="0" smtClean="0"/>
              <a:t>- пострадавший может в обычных производственных условиях продолжать профессиональную деятельность с выраженным снижением квалификации либо с уменьшением объема выполняемой работы или если он утратил способность продолжать профессиональ­ную деятельность вследствие умеренного нарушения функций орга­низма, но может в обычных производственных условиях выполнять профессиональную деятельность более низкой квалификации;</a:t>
            </a:r>
          </a:p>
          <a:p>
            <a:r>
              <a:rPr lang="ru-RU" sz="1800" u="sng" dirty="0" smtClean="0"/>
              <a:t>от 10 до 30% </a:t>
            </a:r>
            <a:r>
              <a:rPr lang="ru-RU" sz="1800" dirty="0" smtClean="0"/>
              <a:t>- пострадавший может продолжать профессиональную деятельность с умеренным или незначительным снижением </a:t>
            </a:r>
            <a:r>
              <a:rPr lang="ru-RU" sz="1800" dirty="0" smtClean="0"/>
              <a:t>квалификации</a:t>
            </a:r>
            <a:r>
              <a:rPr lang="ru-RU" sz="1800" dirty="0" smtClean="0"/>
              <a:t>, либо с уменьшением объема выполняемой работы, либо при изменении условий труда, влекущих снижение заработка, или если выполнение его профессиональной деятельности требует </a:t>
            </a:r>
            <a:r>
              <a:rPr lang="ru-RU" sz="1800" dirty="0" smtClean="0"/>
              <a:t>большего </a:t>
            </a:r>
            <a:r>
              <a:rPr lang="ru-RU" sz="1800" dirty="0" smtClean="0"/>
              <a:t>напряжения, чем прежде. </a:t>
            </a:r>
            <a:r>
              <a:rPr lang="ru-RU" sz="1800" dirty="0" smtClean="0"/>
              <a:t> </a:t>
            </a:r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В комплекс мероприятий по реабилитации больных входят: раннее и своевременное выявление начальных форм профессиональных и непрофессиональных болезней, проведения </a:t>
            </a:r>
            <a:r>
              <a:rPr lang="ru-RU" sz="2800" dirty="0" err="1"/>
              <a:t>патогенетически</a:t>
            </a:r>
            <a:r>
              <a:rPr lang="ru-RU" sz="2800" dirty="0"/>
              <a:t> обоснованной терапии, временное или постоянное трудоустройство больного с учетом функциональных возможностей, профессии, возраста и желания больного.</a:t>
            </a:r>
          </a:p>
        </p:txBody>
      </p:sp>
      <p:sp>
        <p:nvSpPr>
          <p:cNvPr id="6963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Медицинская реабилитация больных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С целью сохранения и укрепления здоровья населения трудоспособного возраста, снижения уровня профессиональных заболеваний в Российской Федерации должны быть приняты следующие первоочередные меры: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643050"/>
            <a:ext cx="8007350" cy="4452950"/>
          </a:xfrm>
        </p:spPr>
        <p:txBody>
          <a:bodyPr/>
          <a:lstStyle/>
          <a:p>
            <a:r>
              <a:rPr lang="ru-RU" sz="2000" dirty="0" smtClean="0"/>
              <a:t>улучшено социально-экономическое положение трудоспособного населения, оплата труда повышена до социально приемлемого уровня, усилена социальная защищенность работающих в основных отраслях промышленности;</a:t>
            </a:r>
          </a:p>
          <a:p>
            <a:r>
              <a:rPr lang="ru-RU" sz="2000" dirty="0" smtClean="0"/>
              <a:t>- проведено усовершенствование нормативно-правовой базы, касающейся охраны здоровья работающих во вредных и опасных условиях труда, в соответствии с международными правовыми нормами;</a:t>
            </a:r>
          </a:p>
          <a:p>
            <a:r>
              <a:rPr lang="ru-RU" sz="2000" dirty="0" smtClean="0"/>
              <a:t>- повышена социальная ответственность и экономическая заинтересованность работодателя в улучшении условий труда и сохранении здоровья работающих;</a:t>
            </a:r>
          </a:p>
          <a:p>
            <a:r>
              <a:rPr lang="ru-RU" sz="2000" dirty="0" smtClean="0"/>
              <a:t>- улучшена организация первичной медико-санитарной и специализированной помощи на предприятиях и организациях, в том числе в плане профессиональной патологии.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1371600" y="2906713"/>
            <a:ext cx="7772400" cy="1500187"/>
          </a:xfrm>
        </p:spPr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Спасибо за 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455</TotalTime>
  <Words>1197</Words>
  <Application>Microsoft PowerPoint</Application>
  <PresentationFormat>Экран (4:3)</PresentationFormat>
  <Paragraphs>138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Трава</vt:lpstr>
      <vt:lpstr>  Введение в курс профессиональной  патологии    </vt:lpstr>
      <vt:lpstr>Слайд 2</vt:lpstr>
      <vt:lpstr>Слайд 3</vt:lpstr>
      <vt:lpstr>Исторические сведения</vt:lpstr>
      <vt:lpstr>               Гиппократ</vt:lpstr>
      <vt:lpstr>               Лукреций</vt:lpstr>
      <vt:lpstr>Слайд 7</vt:lpstr>
      <vt:lpstr>Слайд 8</vt:lpstr>
      <vt:lpstr>Слайд 9</vt:lpstr>
      <vt:lpstr>Книга Рамацини о болезнях ремесленников</vt:lpstr>
      <vt:lpstr>Русский ученый Єрисман Ф.Ф., который занимался изучением профессио-нальных заболеваний в России</vt:lpstr>
      <vt:lpstr>Классификация профессиональных болезней</vt:lpstr>
      <vt:lpstr>Слайд 13</vt:lpstr>
      <vt:lpstr> </vt:lpstr>
      <vt:lpstr>       Диагностика</vt:lpstr>
      <vt:lpstr>           Диагностика</vt:lpstr>
      <vt:lpstr> </vt:lpstr>
      <vt:lpstr>           Лечение</vt:lpstr>
      <vt:lpstr>Препараты применяемые в лечении профессиональных заболеваний</vt:lpstr>
      <vt:lpstr>Экспертиза трудоспособности</vt:lpstr>
      <vt:lpstr>Задачи трудовой экспертизы при проф.болезнях: </vt:lpstr>
      <vt:lpstr> Виды потери трудоспособности</vt:lpstr>
      <vt:lpstr>Слайд 23</vt:lpstr>
      <vt:lpstr> Льготы для больных профессиональными заболеваниями </vt:lpstr>
      <vt:lpstr>Лечебно-профилактическая помощь : диспансеризация</vt:lpstr>
      <vt:lpstr>Периодические медицинские осмотры</vt:lpstr>
      <vt:lpstr>Медицинские противопоказания к допуску на работу</vt:lpstr>
      <vt:lpstr>Медицинские противопоказания к допуску на работу</vt:lpstr>
      <vt:lpstr>выделяют три диспансерные группы лиц: </vt:lpstr>
      <vt:lpstr>Пациенты с профессиональной патологией должны быть:</vt:lpstr>
      <vt:lpstr> Принципы медико-социальной экспертизы профессиональных заболеваний </vt:lpstr>
      <vt:lpstr>При решении экспертных вопросов учитываются: </vt:lpstr>
      <vt:lpstr>Трудовой больничный лист</vt:lpstr>
      <vt:lpstr>Выдача доплатного больничного листа целесообразна при</vt:lpstr>
      <vt:lpstr>Группы инвалидности</vt:lpstr>
      <vt:lpstr>Группы инвалидности</vt:lpstr>
      <vt:lpstr>Группы инвалидности</vt:lpstr>
      <vt:lpstr>В центр профессиональной патологии представ­ляются следующие документы:</vt:lpstr>
      <vt:lpstr> Критерии установления степени утраты профессиональной трудоспособности: </vt:lpstr>
      <vt:lpstr>Медицинская реабилитация больных</vt:lpstr>
      <vt:lpstr>С целью сохранения и укрепления здоровья населения трудоспособного возраста, снижения уровня профессиональных заболеваний в Российской Федерации должны быть приняты следующие первоочередные меры: 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 у професійну патологію</dc:title>
  <dc:creator>Боднар П. Я.</dc:creator>
  <cp:lastModifiedBy>Admin</cp:lastModifiedBy>
  <cp:revision>47</cp:revision>
  <cp:lastPrinted>1601-01-01T00:00:00Z</cp:lastPrinted>
  <dcterms:created xsi:type="dcterms:W3CDTF">2003-09-03T20:04:45Z</dcterms:created>
  <dcterms:modified xsi:type="dcterms:W3CDTF">2015-02-08T21:30:52Z</dcterms:modified>
</cp:coreProperties>
</file>